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12"/>
  </p:notesMasterIdLst>
  <p:sldIdLst>
    <p:sldId id="256" r:id="rId2"/>
    <p:sldId id="257" r:id="rId3"/>
    <p:sldId id="260" r:id="rId4"/>
    <p:sldId id="262" r:id="rId5"/>
    <p:sldId id="264" r:id="rId6"/>
    <p:sldId id="265" r:id="rId7"/>
    <p:sldId id="267" r:id="rId8"/>
    <p:sldId id="268" r:id="rId9"/>
    <p:sldId id="269" r:id="rId10"/>
    <p:sldId id="270"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008000"/>
    <a:srgbClr val="FFFFC5"/>
    <a:srgbClr val="FFD200"/>
    <a:srgbClr val="00B050"/>
    <a:srgbClr val="FFB6C1"/>
    <a:srgbClr val="FFC000"/>
    <a:srgbClr val="FFD9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118" autoAdjust="0"/>
  </p:normalViewPr>
  <p:slideViewPr>
    <p:cSldViewPr snapToGrid="0">
      <p:cViewPr varScale="1">
        <p:scale>
          <a:sx n="77" d="100"/>
          <a:sy n="77" d="100"/>
        </p:scale>
        <p:origin x="91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69C856-912C-4C6D-B58A-F3B74D95C761}" type="datetimeFigureOut">
              <a:rPr lang="en-IN" smtClean="0"/>
              <a:t>06-02-2026</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9B8FC1-2240-4618-B022-14207C0CF03A}" type="slidenum">
              <a:rPr lang="en-IN" smtClean="0"/>
              <a:t>‹#›</a:t>
            </a:fld>
            <a:endParaRPr lang="en-IN"/>
          </a:p>
        </p:txBody>
      </p:sp>
    </p:spTree>
    <p:extLst>
      <p:ext uri="{BB962C8B-B14F-4D97-AF65-F5344CB8AC3E}">
        <p14:creationId xmlns:p14="http://schemas.microsoft.com/office/powerpoint/2010/main" val="2679529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39B8FC1-2240-4618-B022-14207C0CF03A}" type="slidenum">
              <a:rPr lang="en-IN" smtClean="0"/>
              <a:t>1</a:t>
            </a:fld>
            <a:endParaRPr lang="en-IN"/>
          </a:p>
        </p:txBody>
      </p:sp>
    </p:spTree>
    <p:extLst>
      <p:ext uri="{BB962C8B-B14F-4D97-AF65-F5344CB8AC3E}">
        <p14:creationId xmlns:p14="http://schemas.microsoft.com/office/powerpoint/2010/main" val="976738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39B8FC1-2240-4618-B022-14207C0CF03A}" type="slidenum">
              <a:rPr lang="en-IN" smtClean="0"/>
              <a:t>2</a:t>
            </a:fld>
            <a:endParaRPr lang="en-IN"/>
          </a:p>
        </p:txBody>
      </p:sp>
    </p:spTree>
    <p:extLst>
      <p:ext uri="{BB962C8B-B14F-4D97-AF65-F5344CB8AC3E}">
        <p14:creationId xmlns:p14="http://schemas.microsoft.com/office/powerpoint/2010/main" val="18563485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5D447-352E-629C-35A4-2AFE6771FD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E84CC4A-C0AE-BAA1-032B-07C44DBB95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3CA6522-F025-E1D1-E649-2C610A0817DE}"/>
              </a:ext>
            </a:extLst>
          </p:cNvPr>
          <p:cNvSpPr>
            <a:spLocks noGrp="1"/>
          </p:cNvSpPr>
          <p:nvPr>
            <p:ph type="dt" sz="half" idx="10"/>
          </p:nvPr>
        </p:nvSpPr>
        <p:spPr/>
        <p:txBody>
          <a:bodyPr/>
          <a:lstStyle/>
          <a:p>
            <a:fld id="{0EDB33BE-AA42-4CA3-BBF1-991F5620BCB3}" type="datetimeFigureOut">
              <a:rPr lang="en-IN" smtClean="0"/>
              <a:t>06-02-2026</a:t>
            </a:fld>
            <a:endParaRPr lang="en-IN"/>
          </a:p>
        </p:txBody>
      </p:sp>
      <p:sp>
        <p:nvSpPr>
          <p:cNvPr id="5" name="Footer Placeholder 4">
            <a:extLst>
              <a:ext uri="{FF2B5EF4-FFF2-40B4-BE49-F238E27FC236}">
                <a16:creationId xmlns:a16="http://schemas.microsoft.com/office/drawing/2014/main" id="{C6D0C1D3-DCA6-A506-5E6E-2CDD1A3EF73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04B62FE-BB15-AF84-6326-A49ED9CC39C2}"/>
              </a:ext>
            </a:extLst>
          </p:cNvPr>
          <p:cNvSpPr>
            <a:spLocks noGrp="1"/>
          </p:cNvSpPr>
          <p:nvPr>
            <p:ph type="sldNum" sz="quarter" idx="12"/>
          </p:nvPr>
        </p:nvSpPr>
        <p:spPr/>
        <p:txBody>
          <a:bodyPr/>
          <a:lstStyle/>
          <a:p>
            <a:fld id="{0B4CBF9D-51F7-43E6-A737-0AF4E6C6D1E6}" type="slidenum">
              <a:rPr lang="en-IN" smtClean="0"/>
              <a:t>‹#›</a:t>
            </a:fld>
            <a:endParaRPr lang="en-IN"/>
          </a:p>
        </p:txBody>
      </p:sp>
    </p:spTree>
    <p:extLst>
      <p:ext uri="{BB962C8B-B14F-4D97-AF65-F5344CB8AC3E}">
        <p14:creationId xmlns:p14="http://schemas.microsoft.com/office/powerpoint/2010/main" val="16388371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8A0AE-FD8A-333B-6ECD-61A7431EB81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E49AEFA-299D-B677-2FCF-1C065559E8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D3265E-6F49-3EEF-694A-0311721029AC}"/>
              </a:ext>
            </a:extLst>
          </p:cNvPr>
          <p:cNvSpPr>
            <a:spLocks noGrp="1"/>
          </p:cNvSpPr>
          <p:nvPr>
            <p:ph type="dt" sz="half" idx="10"/>
          </p:nvPr>
        </p:nvSpPr>
        <p:spPr/>
        <p:txBody>
          <a:bodyPr/>
          <a:lstStyle/>
          <a:p>
            <a:fld id="{0EDB33BE-AA42-4CA3-BBF1-991F5620BCB3}" type="datetimeFigureOut">
              <a:rPr lang="en-IN" smtClean="0"/>
              <a:t>06-02-2026</a:t>
            </a:fld>
            <a:endParaRPr lang="en-IN"/>
          </a:p>
        </p:txBody>
      </p:sp>
      <p:sp>
        <p:nvSpPr>
          <p:cNvPr id="5" name="Footer Placeholder 4">
            <a:extLst>
              <a:ext uri="{FF2B5EF4-FFF2-40B4-BE49-F238E27FC236}">
                <a16:creationId xmlns:a16="http://schemas.microsoft.com/office/drawing/2014/main" id="{6482B992-4632-86D0-5443-F62BD7E930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43F1E4C-4951-FB69-CEF3-1B4AAA11D849}"/>
              </a:ext>
            </a:extLst>
          </p:cNvPr>
          <p:cNvSpPr>
            <a:spLocks noGrp="1"/>
          </p:cNvSpPr>
          <p:nvPr>
            <p:ph type="sldNum" sz="quarter" idx="12"/>
          </p:nvPr>
        </p:nvSpPr>
        <p:spPr/>
        <p:txBody>
          <a:bodyPr/>
          <a:lstStyle/>
          <a:p>
            <a:fld id="{0B4CBF9D-51F7-43E6-A737-0AF4E6C6D1E6}" type="slidenum">
              <a:rPr lang="en-IN" smtClean="0"/>
              <a:t>‹#›</a:t>
            </a:fld>
            <a:endParaRPr lang="en-IN"/>
          </a:p>
        </p:txBody>
      </p:sp>
    </p:spTree>
    <p:extLst>
      <p:ext uri="{BB962C8B-B14F-4D97-AF65-F5344CB8AC3E}">
        <p14:creationId xmlns:p14="http://schemas.microsoft.com/office/powerpoint/2010/main" val="2465902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A03B49-EAA8-289F-E7E4-62231968C1B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4F720A3-2C2D-9D65-7F9E-19255F2D6C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D71E350-F325-5B24-7B3C-CD640360FF6B}"/>
              </a:ext>
            </a:extLst>
          </p:cNvPr>
          <p:cNvSpPr>
            <a:spLocks noGrp="1"/>
          </p:cNvSpPr>
          <p:nvPr>
            <p:ph type="dt" sz="half" idx="10"/>
          </p:nvPr>
        </p:nvSpPr>
        <p:spPr/>
        <p:txBody>
          <a:bodyPr/>
          <a:lstStyle/>
          <a:p>
            <a:fld id="{0EDB33BE-AA42-4CA3-BBF1-991F5620BCB3}" type="datetimeFigureOut">
              <a:rPr lang="en-IN" smtClean="0"/>
              <a:t>06-02-2026</a:t>
            </a:fld>
            <a:endParaRPr lang="en-IN"/>
          </a:p>
        </p:txBody>
      </p:sp>
      <p:sp>
        <p:nvSpPr>
          <p:cNvPr id="5" name="Footer Placeholder 4">
            <a:extLst>
              <a:ext uri="{FF2B5EF4-FFF2-40B4-BE49-F238E27FC236}">
                <a16:creationId xmlns:a16="http://schemas.microsoft.com/office/drawing/2014/main" id="{F62B84C1-EAD1-BDF4-866B-246FDCFC39B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4245979-7EF5-6907-8761-D670F4CD503E}"/>
              </a:ext>
            </a:extLst>
          </p:cNvPr>
          <p:cNvSpPr>
            <a:spLocks noGrp="1"/>
          </p:cNvSpPr>
          <p:nvPr>
            <p:ph type="sldNum" sz="quarter" idx="12"/>
          </p:nvPr>
        </p:nvSpPr>
        <p:spPr/>
        <p:txBody>
          <a:bodyPr/>
          <a:lstStyle/>
          <a:p>
            <a:fld id="{0B4CBF9D-51F7-43E6-A737-0AF4E6C6D1E6}" type="slidenum">
              <a:rPr lang="en-IN" smtClean="0"/>
              <a:t>‹#›</a:t>
            </a:fld>
            <a:endParaRPr lang="en-IN"/>
          </a:p>
        </p:txBody>
      </p:sp>
    </p:spTree>
    <p:extLst>
      <p:ext uri="{BB962C8B-B14F-4D97-AF65-F5344CB8AC3E}">
        <p14:creationId xmlns:p14="http://schemas.microsoft.com/office/powerpoint/2010/main" val="430575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BB59A-2122-5325-09FC-303CA9E41A3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733412F-D547-80BC-5F04-27BF4230D1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76AF2FE-392A-BB83-56C6-28F28AD65B64}"/>
              </a:ext>
            </a:extLst>
          </p:cNvPr>
          <p:cNvSpPr>
            <a:spLocks noGrp="1"/>
          </p:cNvSpPr>
          <p:nvPr>
            <p:ph type="dt" sz="half" idx="10"/>
          </p:nvPr>
        </p:nvSpPr>
        <p:spPr/>
        <p:txBody>
          <a:bodyPr/>
          <a:lstStyle/>
          <a:p>
            <a:fld id="{0EDB33BE-AA42-4CA3-BBF1-991F5620BCB3}" type="datetimeFigureOut">
              <a:rPr lang="en-IN" smtClean="0"/>
              <a:t>06-02-2026</a:t>
            </a:fld>
            <a:endParaRPr lang="en-IN"/>
          </a:p>
        </p:txBody>
      </p:sp>
      <p:sp>
        <p:nvSpPr>
          <p:cNvPr id="5" name="Footer Placeholder 4">
            <a:extLst>
              <a:ext uri="{FF2B5EF4-FFF2-40B4-BE49-F238E27FC236}">
                <a16:creationId xmlns:a16="http://schemas.microsoft.com/office/drawing/2014/main" id="{77C8BD2C-6996-FF7B-39C9-F2C173EE521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F1AB819-35AE-2A4C-4BA9-2CF386978CBF}"/>
              </a:ext>
            </a:extLst>
          </p:cNvPr>
          <p:cNvSpPr>
            <a:spLocks noGrp="1"/>
          </p:cNvSpPr>
          <p:nvPr>
            <p:ph type="sldNum" sz="quarter" idx="12"/>
          </p:nvPr>
        </p:nvSpPr>
        <p:spPr/>
        <p:txBody>
          <a:bodyPr/>
          <a:lstStyle/>
          <a:p>
            <a:fld id="{0B4CBF9D-51F7-43E6-A737-0AF4E6C6D1E6}" type="slidenum">
              <a:rPr lang="en-IN" smtClean="0"/>
              <a:t>‹#›</a:t>
            </a:fld>
            <a:endParaRPr lang="en-IN"/>
          </a:p>
        </p:txBody>
      </p:sp>
    </p:spTree>
    <p:extLst>
      <p:ext uri="{BB962C8B-B14F-4D97-AF65-F5344CB8AC3E}">
        <p14:creationId xmlns:p14="http://schemas.microsoft.com/office/powerpoint/2010/main" val="1257262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55E44-7D6A-D619-FDBA-A3C4E777B01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DDBC1F9-1558-8015-BC5B-FF42937CD2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F968C4-F0C4-F0EA-D3B8-D69A927381CF}"/>
              </a:ext>
            </a:extLst>
          </p:cNvPr>
          <p:cNvSpPr>
            <a:spLocks noGrp="1"/>
          </p:cNvSpPr>
          <p:nvPr>
            <p:ph type="dt" sz="half" idx="10"/>
          </p:nvPr>
        </p:nvSpPr>
        <p:spPr/>
        <p:txBody>
          <a:bodyPr/>
          <a:lstStyle/>
          <a:p>
            <a:fld id="{0EDB33BE-AA42-4CA3-BBF1-991F5620BCB3}" type="datetimeFigureOut">
              <a:rPr lang="en-IN" smtClean="0"/>
              <a:t>06-02-2026</a:t>
            </a:fld>
            <a:endParaRPr lang="en-IN"/>
          </a:p>
        </p:txBody>
      </p:sp>
      <p:sp>
        <p:nvSpPr>
          <p:cNvPr id="5" name="Footer Placeholder 4">
            <a:extLst>
              <a:ext uri="{FF2B5EF4-FFF2-40B4-BE49-F238E27FC236}">
                <a16:creationId xmlns:a16="http://schemas.microsoft.com/office/drawing/2014/main" id="{03A122A7-E918-2931-9E90-ADCA131D3C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C60769C-A358-429B-562C-DD1A38CB7CCF}"/>
              </a:ext>
            </a:extLst>
          </p:cNvPr>
          <p:cNvSpPr>
            <a:spLocks noGrp="1"/>
          </p:cNvSpPr>
          <p:nvPr>
            <p:ph type="sldNum" sz="quarter" idx="12"/>
          </p:nvPr>
        </p:nvSpPr>
        <p:spPr/>
        <p:txBody>
          <a:bodyPr/>
          <a:lstStyle/>
          <a:p>
            <a:fld id="{0B4CBF9D-51F7-43E6-A737-0AF4E6C6D1E6}" type="slidenum">
              <a:rPr lang="en-IN" smtClean="0"/>
              <a:t>‹#›</a:t>
            </a:fld>
            <a:endParaRPr lang="en-IN"/>
          </a:p>
        </p:txBody>
      </p:sp>
    </p:spTree>
    <p:extLst>
      <p:ext uri="{BB962C8B-B14F-4D97-AF65-F5344CB8AC3E}">
        <p14:creationId xmlns:p14="http://schemas.microsoft.com/office/powerpoint/2010/main" val="26445442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2BC9A-670B-02A6-D3AE-50BDAE302C4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17BDBAC-9344-77C1-961B-50925B67BB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E7A4914-263F-9B30-B782-A2AC779B7EF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0592DF0-7F09-419C-AF1D-4A437A9A8E7D}"/>
              </a:ext>
            </a:extLst>
          </p:cNvPr>
          <p:cNvSpPr>
            <a:spLocks noGrp="1"/>
          </p:cNvSpPr>
          <p:nvPr>
            <p:ph type="dt" sz="half" idx="10"/>
          </p:nvPr>
        </p:nvSpPr>
        <p:spPr/>
        <p:txBody>
          <a:bodyPr/>
          <a:lstStyle/>
          <a:p>
            <a:fld id="{0EDB33BE-AA42-4CA3-BBF1-991F5620BCB3}" type="datetimeFigureOut">
              <a:rPr lang="en-IN" smtClean="0"/>
              <a:t>06-02-2026</a:t>
            </a:fld>
            <a:endParaRPr lang="en-IN"/>
          </a:p>
        </p:txBody>
      </p:sp>
      <p:sp>
        <p:nvSpPr>
          <p:cNvPr id="6" name="Footer Placeholder 5">
            <a:extLst>
              <a:ext uri="{FF2B5EF4-FFF2-40B4-BE49-F238E27FC236}">
                <a16:creationId xmlns:a16="http://schemas.microsoft.com/office/drawing/2014/main" id="{67276F0D-B6A8-A873-E040-DB4B1A40B14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5764DB3-41AB-A556-2EC3-96DFF3A4BFA4}"/>
              </a:ext>
            </a:extLst>
          </p:cNvPr>
          <p:cNvSpPr>
            <a:spLocks noGrp="1"/>
          </p:cNvSpPr>
          <p:nvPr>
            <p:ph type="sldNum" sz="quarter" idx="12"/>
          </p:nvPr>
        </p:nvSpPr>
        <p:spPr/>
        <p:txBody>
          <a:bodyPr/>
          <a:lstStyle/>
          <a:p>
            <a:fld id="{0B4CBF9D-51F7-43E6-A737-0AF4E6C6D1E6}" type="slidenum">
              <a:rPr lang="en-IN" smtClean="0"/>
              <a:t>‹#›</a:t>
            </a:fld>
            <a:endParaRPr lang="en-IN"/>
          </a:p>
        </p:txBody>
      </p:sp>
    </p:spTree>
    <p:extLst>
      <p:ext uri="{BB962C8B-B14F-4D97-AF65-F5344CB8AC3E}">
        <p14:creationId xmlns:p14="http://schemas.microsoft.com/office/powerpoint/2010/main" val="1746437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21FB6-F0A4-2E0D-CF40-36FF82E626B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A711F63-5E0E-9B28-DDC7-73E7087DF5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38CD01-8459-D3D6-87B7-B437DB6BA9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222C1D8-D733-7A76-2781-07D632C147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17F065F-6BC2-7BEB-B6D4-0419F25C1C9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7CE90E4-910E-1D39-0098-DDA50D4CE881}"/>
              </a:ext>
            </a:extLst>
          </p:cNvPr>
          <p:cNvSpPr>
            <a:spLocks noGrp="1"/>
          </p:cNvSpPr>
          <p:nvPr>
            <p:ph type="dt" sz="half" idx="10"/>
          </p:nvPr>
        </p:nvSpPr>
        <p:spPr/>
        <p:txBody>
          <a:bodyPr/>
          <a:lstStyle/>
          <a:p>
            <a:fld id="{0EDB33BE-AA42-4CA3-BBF1-991F5620BCB3}" type="datetimeFigureOut">
              <a:rPr lang="en-IN" smtClean="0"/>
              <a:t>06-02-2026</a:t>
            </a:fld>
            <a:endParaRPr lang="en-IN"/>
          </a:p>
        </p:txBody>
      </p:sp>
      <p:sp>
        <p:nvSpPr>
          <p:cNvPr id="8" name="Footer Placeholder 7">
            <a:extLst>
              <a:ext uri="{FF2B5EF4-FFF2-40B4-BE49-F238E27FC236}">
                <a16:creationId xmlns:a16="http://schemas.microsoft.com/office/drawing/2014/main" id="{8524961F-2DB4-3011-49F1-6A7A95F59D7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55C96C9-7036-9476-48F1-DE862029CD13}"/>
              </a:ext>
            </a:extLst>
          </p:cNvPr>
          <p:cNvSpPr>
            <a:spLocks noGrp="1"/>
          </p:cNvSpPr>
          <p:nvPr>
            <p:ph type="sldNum" sz="quarter" idx="12"/>
          </p:nvPr>
        </p:nvSpPr>
        <p:spPr/>
        <p:txBody>
          <a:bodyPr/>
          <a:lstStyle/>
          <a:p>
            <a:fld id="{0B4CBF9D-51F7-43E6-A737-0AF4E6C6D1E6}" type="slidenum">
              <a:rPr lang="en-IN" smtClean="0"/>
              <a:t>‹#›</a:t>
            </a:fld>
            <a:endParaRPr lang="en-IN"/>
          </a:p>
        </p:txBody>
      </p:sp>
    </p:spTree>
    <p:extLst>
      <p:ext uri="{BB962C8B-B14F-4D97-AF65-F5344CB8AC3E}">
        <p14:creationId xmlns:p14="http://schemas.microsoft.com/office/powerpoint/2010/main" val="4244383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1CDB-2E9D-8D51-1261-EF017BA4968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74E6176-F68D-3709-75E6-E4B342B752AA}"/>
              </a:ext>
            </a:extLst>
          </p:cNvPr>
          <p:cNvSpPr>
            <a:spLocks noGrp="1"/>
          </p:cNvSpPr>
          <p:nvPr>
            <p:ph type="dt" sz="half" idx="10"/>
          </p:nvPr>
        </p:nvSpPr>
        <p:spPr/>
        <p:txBody>
          <a:bodyPr/>
          <a:lstStyle/>
          <a:p>
            <a:fld id="{0EDB33BE-AA42-4CA3-BBF1-991F5620BCB3}" type="datetimeFigureOut">
              <a:rPr lang="en-IN" smtClean="0"/>
              <a:t>06-02-2026</a:t>
            </a:fld>
            <a:endParaRPr lang="en-IN"/>
          </a:p>
        </p:txBody>
      </p:sp>
      <p:sp>
        <p:nvSpPr>
          <p:cNvPr id="4" name="Footer Placeholder 3">
            <a:extLst>
              <a:ext uri="{FF2B5EF4-FFF2-40B4-BE49-F238E27FC236}">
                <a16:creationId xmlns:a16="http://schemas.microsoft.com/office/drawing/2014/main" id="{9695030C-EA76-015F-60A5-368BCEFFC19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5E677E2-86D2-692F-E829-C96BC44DA115}"/>
              </a:ext>
            </a:extLst>
          </p:cNvPr>
          <p:cNvSpPr>
            <a:spLocks noGrp="1"/>
          </p:cNvSpPr>
          <p:nvPr>
            <p:ph type="sldNum" sz="quarter" idx="12"/>
          </p:nvPr>
        </p:nvSpPr>
        <p:spPr/>
        <p:txBody>
          <a:bodyPr/>
          <a:lstStyle/>
          <a:p>
            <a:fld id="{0B4CBF9D-51F7-43E6-A737-0AF4E6C6D1E6}" type="slidenum">
              <a:rPr lang="en-IN" smtClean="0"/>
              <a:t>‹#›</a:t>
            </a:fld>
            <a:endParaRPr lang="en-IN"/>
          </a:p>
        </p:txBody>
      </p:sp>
    </p:spTree>
    <p:extLst>
      <p:ext uri="{BB962C8B-B14F-4D97-AF65-F5344CB8AC3E}">
        <p14:creationId xmlns:p14="http://schemas.microsoft.com/office/powerpoint/2010/main" val="1765259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97F188-05A3-1185-1AAC-8D844F160D3A}"/>
              </a:ext>
            </a:extLst>
          </p:cNvPr>
          <p:cNvSpPr>
            <a:spLocks noGrp="1"/>
          </p:cNvSpPr>
          <p:nvPr>
            <p:ph type="dt" sz="half" idx="10"/>
          </p:nvPr>
        </p:nvSpPr>
        <p:spPr/>
        <p:txBody>
          <a:bodyPr/>
          <a:lstStyle/>
          <a:p>
            <a:fld id="{0EDB33BE-AA42-4CA3-BBF1-991F5620BCB3}" type="datetimeFigureOut">
              <a:rPr lang="en-IN" smtClean="0"/>
              <a:t>06-02-2026</a:t>
            </a:fld>
            <a:endParaRPr lang="en-IN"/>
          </a:p>
        </p:txBody>
      </p:sp>
      <p:sp>
        <p:nvSpPr>
          <p:cNvPr id="3" name="Footer Placeholder 2">
            <a:extLst>
              <a:ext uri="{FF2B5EF4-FFF2-40B4-BE49-F238E27FC236}">
                <a16:creationId xmlns:a16="http://schemas.microsoft.com/office/drawing/2014/main" id="{3CB0C4CE-EE8D-19B9-F71C-6C5C7BE3476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E60A2D3-8F84-780C-801F-58203A520C37}"/>
              </a:ext>
            </a:extLst>
          </p:cNvPr>
          <p:cNvSpPr>
            <a:spLocks noGrp="1"/>
          </p:cNvSpPr>
          <p:nvPr>
            <p:ph type="sldNum" sz="quarter" idx="12"/>
          </p:nvPr>
        </p:nvSpPr>
        <p:spPr/>
        <p:txBody>
          <a:bodyPr/>
          <a:lstStyle/>
          <a:p>
            <a:fld id="{0B4CBF9D-51F7-43E6-A737-0AF4E6C6D1E6}" type="slidenum">
              <a:rPr lang="en-IN" smtClean="0"/>
              <a:t>‹#›</a:t>
            </a:fld>
            <a:endParaRPr lang="en-IN"/>
          </a:p>
        </p:txBody>
      </p:sp>
    </p:spTree>
    <p:extLst>
      <p:ext uri="{BB962C8B-B14F-4D97-AF65-F5344CB8AC3E}">
        <p14:creationId xmlns:p14="http://schemas.microsoft.com/office/powerpoint/2010/main" val="718630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8EA2D-8E20-C918-0601-6A925A7E14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4924322-1345-9E6B-2E54-9AF8B8BB23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C667078-517D-B33B-FD9C-6A56C7D14A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0B8D13-58F0-E298-9C7B-C2D823C0057F}"/>
              </a:ext>
            </a:extLst>
          </p:cNvPr>
          <p:cNvSpPr>
            <a:spLocks noGrp="1"/>
          </p:cNvSpPr>
          <p:nvPr>
            <p:ph type="dt" sz="half" idx="10"/>
          </p:nvPr>
        </p:nvSpPr>
        <p:spPr/>
        <p:txBody>
          <a:bodyPr/>
          <a:lstStyle/>
          <a:p>
            <a:fld id="{0EDB33BE-AA42-4CA3-BBF1-991F5620BCB3}" type="datetimeFigureOut">
              <a:rPr lang="en-IN" smtClean="0"/>
              <a:t>06-02-2026</a:t>
            </a:fld>
            <a:endParaRPr lang="en-IN"/>
          </a:p>
        </p:txBody>
      </p:sp>
      <p:sp>
        <p:nvSpPr>
          <p:cNvPr id="6" name="Footer Placeholder 5">
            <a:extLst>
              <a:ext uri="{FF2B5EF4-FFF2-40B4-BE49-F238E27FC236}">
                <a16:creationId xmlns:a16="http://schemas.microsoft.com/office/drawing/2014/main" id="{51C54F2B-1DAD-C1B3-1AE6-971243BD094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28CBD32-3F7B-08FF-14AB-A23D181CA593}"/>
              </a:ext>
            </a:extLst>
          </p:cNvPr>
          <p:cNvSpPr>
            <a:spLocks noGrp="1"/>
          </p:cNvSpPr>
          <p:nvPr>
            <p:ph type="sldNum" sz="quarter" idx="12"/>
          </p:nvPr>
        </p:nvSpPr>
        <p:spPr/>
        <p:txBody>
          <a:bodyPr/>
          <a:lstStyle/>
          <a:p>
            <a:fld id="{0B4CBF9D-51F7-43E6-A737-0AF4E6C6D1E6}" type="slidenum">
              <a:rPr lang="en-IN" smtClean="0"/>
              <a:t>‹#›</a:t>
            </a:fld>
            <a:endParaRPr lang="en-IN"/>
          </a:p>
        </p:txBody>
      </p:sp>
    </p:spTree>
    <p:extLst>
      <p:ext uri="{BB962C8B-B14F-4D97-AF65-F5344CB8AC3E}">
        <p14:creationId xmlns:p14="http://schemas.microsoft.com/office/powerpoint/2010/main" val="2646283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435C-C79B-6A84-5AEE-2C641C0205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882FAC4-CB56-A888-A26F-4CFB7C4699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DB90E39-0B63-02D3-1682-3706BFA190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C32776-ACF7-D074-BE8B-035B8A389BBC}"/>
              </a:ext>
            </a:extLst>
          </p:cNvPr>
          <p:cNvSpPr>
            <a:spLocks noGrp="1"/>
          </p:cNvSpPr>
          <p:nvPr>
            <p:ph type="dt" sz="half" idx="10"/>
          </p:nvPr>
        </p:nvSpPr>
        <p:spPr/>
        <p:txBody>
          <a:bodyPr/>
          <a:lstStyle/>
          <a:p>
            <a:fld id="{0EDB33BE-AA42-4CA3-BBF1-991F5620BCB3}" type="datetimeFigureOut">
              <a:rPr lang="en-IN" smtClean="0"/>
              <a:t>06-02-2026</a:t>
            </a:fld>
            <a:endParaRPr lang="en-IN"/>
          </a:p>
        </p:txBody>
      </p:sp>
      <p:sp>
        <p:nvSpPr>
          <p:cNvPr id="6" name="Footer Placeholder 5">
            <a:extLst>
              <a:ext uri="{FF2B5EF4-FFF2-40B4-BE49-F238E27FC236}">
                <a16:creationId xmlns:a16="http://schemas.microsoft.com/office/drawing/2014/main" id="{64C33C4D-1236-2EF5-0C10-FE5478C625F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4DC2FFA-E656-5C1E-29FA-8DE3175D5F34}"/>
              </a:ext>
            </a:extLst>
          </p:cNvPr>
          <p:cNvSpPr>
            <a:spLocks noGrp="1"/>
          </p:cNvSpPr>
          <p:nvPr>
            <p:ph type="sldNum" sz="quarter" idx="12"/>
          </p:nvPr>
        </p:nvSpPr>
        <p:spPr/>
        <p:txBody>
          <a:bodyPr/>
          <a:lstStyle/>
          <a:p>
            <a:fld id="{0B4CBF9D-51F7-43E6-A737-0AF4E6C6D1E6}" type="slidenum">
              <a:rPr lang="en-IN" smtClean="0"/>
              <a:t>‹#›</a:t>
            </a:fld>
            <a:endParaRPr lang="en-IN"/>
          </a:p>
        </p:txBody>
      </p:sp>
    </p:spTree>
    <p:extLst>
      <p:ext uri="{BB962C8B-B14F-4D97-AF65-F5344CB8AC3E}">
        <p14:creationId xmlns:p14="http://schemas.microsoft.com/office/powerpoint/2010/main" val="2981666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F15924-709A-85B7-7BC8-62331D2D94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2DDE419-16E2-DCCD-656B-6373E1B886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ECC27E1-ABDF-7116-B779-C3391301D0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DB33BE-AA42-4CA3-BBF1-991F5620BCB3}" type="datetimeFigureOut">
              <a:rPr lang="en-IN" smtClean="0"/>
              <a:t>06-02-2026</a:t>
            </a:fld>
            <a:endParaRPr lang="en-IN"/>
          </a:p>
        </p:txBody>
      </p:sp>
      <p:sp>
        <p:nvSpPr>
          <p:cNvPr id="5" name="Footer Placeholder 4">
            <a:extLst>
              <a:ext uri="{FF2B5EF4-FFF2-40B4-BE49-F238E27FC236}">
                <a16:creationId xmlns:a16="http://schemas.microsoft.com/office/drawing/2014/main" id="{54DFA0C0-73AB-5FC0-01DC-DE83CEFD90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E31ADAA-B111-F666-45AD-1362D2E6A4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4CBF9D-51F7-43E6-A737-0AF4E6C6D1E6}" type="slidenum">
              <a:rPr lang="en-IN" smtClean="0"/>
              <a:t>‹#›</a:t>
            </a:fld>
            <a:endParaRPr lang="en-IN"/>
          </a:p>
        </p:txBody>
      </p:sp>
    </p:spTree>
    <p:extLst>
      <p:ext uri="{BB962C8B-B14F-4D97-AF65-F5344CB8AC3E}">
        <p14:creationId xmlns:p14="http://schemas.microsoft.com/office/powerpoint/2010/main" val="3745844434"/>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3.jpg"/><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1.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0.sv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6.jpg"/><Relationship Id="rId7" Type="http://schemas.openxmlformats.org/officeDocument/2006/relationships/image" Target="../media/image11.png"/><Relationship Id="rId2" Type="http://schemas.openxmlformats.org/officeDocument/2006/relationships/image" Target="../media/image25.jpg"/><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6.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8">
            <a:extLst>
              <a:ext uri="{FF2B5EF4-FFF2-40B4-BE49-F238E27FC236}">
                <a16:creationId xmlns:a16="http://schemas.microsoft.com/office/drawing/2014/main" id="{2F7F3032-D138-8BCA-9260-A66F6A81B21D}"/>
              </a:ext>
            </a:extLst>
          </p:cNvPr>
          <p:cNvSpPr txBox="1"/>
          <p:nvPr/>
        </p:nvSpPr>
        <p:spPr>
          <a:xfrm>
            <a:off x="758709" y="2010767"/>
            <a:ext cx="2202573" cy="2248633"/>
          </a:xfrm>
          <a:prstGeom prst="rect">
            <a:avLst/>
          </a:prstGeom>
        </p:spPr>
        <p:txBody>
          <a:bodyPr lIns="33867" tIns="33867" rIns="33867" bIns="33867" rtlCol="0" anchor="ctr"/>
          <a:lstStyle/>
          <a:p>
            <a:pPr algn="ctr">
              <a:lnSpc>
                <a:spcPts val="1866"/>
              </a:lnSpc>
            </a:pPr>
            <a:endParaRPr sz="1200"/>
          </a:p>
        </p:txBody>
      </p:sp>
      <p:sp>
        <p:nvSpPr>
          <p:cNvPr id="21" name="Rectangle 20">
            <a:extLst>
              <a:ext uri="{FF2B5EF4-FFF2-40B4-BE49-F238E27FC236}">
                <a16:creationId xmlns:a16="http://schemas.microsoft.com/office/drawing/2014/main" id="{ECAE67F3-17F1-6082-5977-643C31554E5D}"/>
              </a:ext>
            </a:extLst>
          </p:cNvPr>
          <p:cNvSpPr/>
          <p:nvPr/>
        </p:nvSpPr>
        <p:spPr>
          <a:xfrm>
            <a:off x="0" y="-16329"/>
            <a:ext cx="12252960" cy="687432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pic>
        <p:nvPicPr>
          <p:cNvPr id="25" name="Picture 24">
            <a:extLst>
              <a:ext uri="{FF2B5EF4-FFF2-40B4-BE49-F238E27FC236}">
                <a16:creationId xmlns:a16="http://schemas.microsoft.com/office/drawing/2014/main" id="{2FA2F8EA-62C7-F762-4ECB-D3FC7CCF5136}"/>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rot="21445479">
            <a:off x="445477" y="432716"/>
            <a:ext cx="5045498" cy="6008895"/>
          </a:xfrm>
          <a:prstGeom prst="rect">
            <a:avLst/>
          </a:prstGeom>
        </p:spPr>
      </p:pic>
      <p:sp>
        <p:nvSpPr>
          <p:cNvPr id="2" name="Title 1">
            <a:extLst>
              <a:ext uri="{FF2B5EF4-FFF2-40B4-BE49-F238E27FC236}">
                <a16:creationId xmlns:a16="http://schemas.microsoft.com/office/drawing/2014/main" id="{88764171-1387-3322-FD3F-932575F0FC92}"/>
              </a:ext>
            </a:extLst>
          </p:cNvPr>
          <p:cNvSpPr>
            <a:spLocks noGrp="1"/>
          </p:cNvSpPr>
          <p:nvPr>
            <p:ph type="ctrTitle"/>
          </p:nvPr>
        </p:nvSpPr>
        <p:spPr>
          <a:xfrm>
            <a:off x="3559314" y="2566481"/>
            <a:ext cx="4572000" cy="927537"/>
          </a:xfrm>
        </p:spPr>
        <p:txBody>
          <a:bodyPr>
            <a:noAutofit/>
          </a:bodyPr>
          <a:lstStyle/>
          <a:p>
            <a:r>
              <a:rPr lang="en-IN" sz="9600" dirty="0">
                <a:latin typeface="Gilroy-Black" panose="00000A00000000000000" pitchFamily="2" charset="0"/>
              </a:rPr>
              <a:t>blink</a:t>
            </a:r>
            <a:r>
              <a:rPr lang="en-IN" sz="9600" dirty="0">
                <a:solidFill>
                  <a:srgbClr val="008000"/>
                </a:solidFill>
                <a:latin typeface="Gilroy-Black" panose="00000A00000000000000" pitchFamily="2" charset="0"/>
              </a:rPr>
              <a:t>it</a:t>
            </a:r>
          </a:p>
        </p:txBody>
      </p:sp>
      <p:sp>
        <p:nvSpPr>
          <p:cNvPr id="3" name="Subtitle 2">
            <a:extLst>
              <a:ext uri="{FF2B5EF4-FFF2-40B4-BE49-F238E27FC236}">
                <a16:creationId xmlns:a16="http://schemas.microsoft.com/office/drawing/2014/main" id="{F6C342A2-1E20-B01A-3888-3D0DDC7A45D5}"/>
              </a:ext>
            </a:extLst>
          </p:cNvPr>
          <p:cNvSpPr>
            <a:spLocks noGrp="1"/>
          </p:cNvSpPr>
          <p:nvPr>
            <p:ph type="subTitle" idx="1"/>
          </p:nvPr>
        </p:nvSpPr>
        <p:spPr>
          <a:xfrm>
            <a:off x="3934710" y="3273731"/>
            <a:ext cx="5074418" cy="590341"/>
          </a:xfrm>
        </p:spPr>
        <p:txBody>
          <a:bodyPr/>
          <a:lstStyle/>
          <a:p>
            <a:r>
              <a:rPr lang="en-IN" b="1" i="0" dirty="0">
                <a:effectLst/>
                <a:latin typeface="Gilroy-Bold" panose="00000800000000000000" pitchFamily="2" charset="0"/>
              </a:rPr>
              <a:t>End-to-End Sales Analysis Project</a:t>
            </a:r>
            <a:endParaRPr lang="en-IN" dirty="0">
              <a:latin typeface="Gilroy-Bold" panose="00000800000000000000" pitchFamily="2" charset="0"/>
            </a:endParaRPr>
          </a:p>
        </p:txBody>
      </p:sp>
      <p:sp>
        <p:nvSpPr>
          <p:cNvPr id="9" name="Freeform 2">
            <a:extLst>
              <a:ext uri="{FF2B5EF4-FFF2-40B4-BE49-F238E27FC236}">
                <a16:creationId xmlns:a16="http://schemas.microsoft.com/office/drawing/2014/main" id="{594957F7-B817-202F-1835-18D66858BFA9}"/>
              </a:ext>
            </a:extLst>
          </p:cNvPr>
          <p:cNvSpPr/>
          <p:nvPr/>
        </p:nvSpPr>
        <p:spPr>
          <a:xfrm>
            <a:off x="8563393" y="3643784"/>
            <a:ext cx="3434339" cy="3230545"/>
          </a:xfrm>
          <a:custGeom>
            <a:avLst/>
            <a:gdLst/>
            <a:ahLst/>
            <a:cxnLst/>
            <a:rect l="l" t="t" r="r" b="b"/>
            <a:pathLst>
              <a:path w="7383048" h="6653972">
                <a:moveTo>
                  <a:pt x="0" y="0"/>
                </a:moveTo>
                <a:lnTo>
                  <a:pt x="7383048" y="0"/>
                </a:lnTo>
                <a:lnTo>
                  <a:pt x="7383048" y="6653972"/>
                </a:lnTo>
                <a:lnTo>
                  <a:pt x="0" y="66539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pic>
        <p:nvPicPr>
          <p:cNvPr id="23" name="Picture 22">
            <a:extLst>
              <a:ext uri="{FF2B5EF4-FFF2-40B4-BE49-F238E27FC236}">
                <a16:creationId xmlns:a16="http://schemas.microsoft.com/office/drawing/2014/main" id="{45B1A245-77EA-E93F-2896-4E5B26061B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6749" y="1874751"/>
            <a:ext cx="2891548" cy="1619267"/>
          </a:xfrm>
          <a:prstGeom prst="rect">
            <a:avLst/>
          </a:prstGeom>
        </p:spPr>
      </p:pic>
      <p:sp>
        <p:nvSpPr>
          <p:cNvPr id="4" name="Subtitle 2">
            <a:extLst>
              <a:ext uri="{FF2B5EF4-FFF2-40B4-BE49-F238E27FC236}">
                <a16:creationId xmlns:a16="http://schemas.microsoft.com/office/drawing/2014/main" id="{006EEEFD-2CB6-589C-5242-A8C1DAB41052}"/>
              </a:ext>
            </a:extLst>
          </p:cNvPr>
          <p:cNvSpPr txBox="1">
            <a:spLocks/>
          </p:cNvSpPr>
          <p:nvPr/>
        </p:nvSpPr>
        <p:spPr>
          <a:xfrm>
            <a:off x="889494" y="6503486"/>
            <a:ext cx="3138638" cy="39602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sz="1400" b="1" dirty="0"/>
              <a:t>Developed By – Rohit Das</a:t>
            </a:r>
            <a:endParaRPr lang="en-IN" sz="1400" dirty="0"/>
          </a:p>
        </p:txBody>
      </p:sp>
    </p:spTree>
    <p:extLst>
      <p:ext uri="{BB962C8B-B14F-4D97-AF65-F5344CB8AC3E}">
        <p14:creationId xmlns:p14="http://schemas.microsoft.com/office/powerpoint/2010/main" val="18397039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68E4B4B-1FD9-9E59-DCA2-93FF6A04A9BE}"/>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2509519" y="-359094"/>
            <a:ext cx="9682481" cy="7217094"/>
          </a:xfrm>
          <a:prstGeom prst="rect">
            <a:avLst/>
          </a:prstGeom>
        </p:spPr>
      </p:pic>
      <p:sp>
        <p:nvSpPr>
          <p:cNvPr id="2" name="Title 1">
            <a:extLst>
              <a:ext uri="{FF2B5EF4-FFF2-40B4-BE49-F238E27FC236}">
                <a16:creationId xmlns:a16="http://schemas.microsoft.com/office/drawing/2014/main" id="{BAA9BBB4-2D0F-CC73-5A5D-BA6CF4F000F1}"/>
              </a:ext>
            </a:extLst>
          </p:cNvPr>
          <p:cNvSpPr>
            <a:spLocks noGrp="1"/>
          </p:cNvSpPr>
          <p:nvPr>
            <p:ph type="title"/>
          </p:nvPr>
        </p:nvSpPr>
        <p:spPr>
          <a:xfrm>
            <a:off x="3550623" y="2766219"/>
            <a:ext cx="8641377" cy="1325563"/>
          </a:xfrm>
          <a:solidFill>
            <a:schemeClr val="accent6">
              <a:lumMod val="40000"/>
              <a:lumOff val="60000"/>
            </a:schemeClr>
          </a:solidFill>
        </p:spPr>
        <p:txBody>
          <a:bodyPr>
            <a:normAutofit/>
          </a:bodyPr>
          <a:lstStyle/>
          <a:p>
            <a:pPr algn="ctr"/>
            <a:r>
              <a:rPr lang="en-IN" sz="7200" dirty="0">
                <a:latin typeface="Kamerik205 3" panose="020B0903030600020004" pitchFamily="34" charset="0"/>
              </a:rPr>
              <a:t>Thank You</a:t>
            </a:r>
          </a:p>
        </p:txBody>
      </p:sp>
      <p:sp>
        <p:nvSpPr>
          <p:cNvPr id="6" name="Rectangle 5">
            <a:extLst>
              <a:ext uri="{FF2B5EF4-FFF2-40B4-BE49-F238E27FC236}">
                <a16:creationId xmlns:a16="http://schemas.microsoft.com/office/drawing/2014/main" id="{A02D9891-4163-7A20-8D7B-F69F08409C5A}"/>
              </a:ext>
            </a:extLst>
          </p:cNvPr>
          <p:cNvSpPr/>
          <p:nvPr/>
        </p:nvSpPr>
        <p:spPr>
          <a:xfrm>
            <a:off x="0" y="0"/>
            <a:ext cx="2509520" cy="6858000"/>
          </a:xfrm>
          <a:prstGeom prst="rect">
            <a:avLst/>
          </a:prstGeom>
          <a:solidFill>
            <a:srgbClr val="008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a:extLst>
              <a:ext uri="{FF2B5EF4-FFF2-40B4-BE49-F238E27FC236}">
                <a16:creationId xmlns:a16="http://schemas.microsoft.com/office/drawing/2014/main" id="{257EED58-64EE-2F8D-0AD7-32E9B25BC9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820" y="1594519"/>
            <a:ext cx="3353399" cy="3353399"/>
          </a:xfrm>
          <a:prstGeom prst="ellipse">
            <a:avLst/>
          </a:prstGeom>
          <a:solidFill>
            <a:schemeClr val="accent6">
              <a:lumMod val="40000"/>
              <a:lumOff val="60000"/>
            </a:schemeClr>
          </a:solidFill>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55956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DD364818-9915-AF0C-3674-B332B68EBAD8}"/>
              </a:ext>
            </a:extLst>
          </p:cNvPr>
          <p:cNvGrpSpPr/>
          <p:nvPr/>
        </p:nvGrpSpPr>
        <p:grpSpPr>
          <a:xfrm>
            <a:off x="-94257" y="-80681"/>
            <a:ext cx="12286256" cy="6979021"/>
            <a:chOff x="-94257" y="-80681"/>
            <a:chExt cx="12286256" cy="6979021"/>
          </a:xfrm>
        </p:grpSpPr>
        <p:pic>
          <p:nvPicPr>
            <p:cNvPr id="32" name="Picture 31">
              <a:extLst>
                <a:ext uri="{FF2B5EF4-FFF2-40B4-BE49-F238E27FC236}">
                  <a16:creationId xmlns:a16="http://schemas.microsoft.com/office/drawing/2014/main" id="{D72E291B-49D7-21C1-0294-1AC90269DB5C}"/>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61695" r="10749" b="8287"/>
            <a:stretch/>
          </p:blipFill>
          <p:spPr>
            <a:xfrm>
              <a:off x="8803014" y="-80681"/>
              <a:ext cx="3388985" cy="6938681"/>
            </a:xfrm>
            <a:prstGeom prst="rect">
              <a:avLst/>
            </a:prstGeom>
          </p:spPr>
        </p:pic>
        <p:pic>
          <p:nvPicPr>
            <p:cNvPr id="31" name="Picture 30">
              <a:extLst>
                <a:ext uri="{FF2B5EF4-FFF2-40B4-BE49-F238E27FC236}">
                  <a16:creationId xmlns:a16="http://schemas.microsoft.com/office/drawing/2014/main" id="{4FFD4725-081B-9895-F5BE-B974BF002440}"/>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b="8287"/>
            <a:stretch/>
          </p:blipFill>
          <p:spPr>
            <a:xfrm>
              <a:off x="-94257" y="-40341"/>
              <a:ext cx="8897271" cy="6938681"/>
            </a:xfrm>
            <a:prstGeom prst="rect">
              <a:avLst/>
            </a:prstGeom>
          </p:spPr>
        </p:pic>
      </p:grpSp>
      <p:sp>
        <p:nvSpPr>
          <p:cNvPr id="2" name="Title 1">
            <a:extLst>
              <a:ext uri="{FF2B5EF4-FFF2-40B4-BE49-F238E27FC236}">
                <a16:creationId xmlns:a16="http://schemas.microsoft.com/office/drawing/2014/main" id="{64D8C0DB-84C5-2BE0-8C2F-3C16B5F208C7}"/>
              </a:ext>
            </a:extLst>
          </p:cNvPr>
          <p:cNvSpPr>
            <a:spLocks noGrp="1"/>
          </p:cNvSpPr>
          <p:nvPr>
            <p:ph type="title"/>
          </p:nvPr>
        </p:nvSpPr>
        <p:spPr>
          <a:xfrm>
            <a:off x="1123720" y="601548"/>
            <a:ext cx="4383794" cy="937718"/>
          </a:xfrm>
          <a:effectLst/>
        </p:spPr>
        <p:txBody>
          <a:bodyPr vert="horz" lIns="91440" tIns="45720" rIns="91440" bIns="45720" rtlCol="0" anchor="ctr">
            <a:normAutofit/>
          </a:bodyPr>
          <a:lstStyle/>
          <a:p>
            <a:r>
              <a:rPr lang="en-IN" sz="3600" dirty="0">
                <a:latin typeface="Kamerik205 3" panose="020B0903030600020004" pitchFamily="34" charset="0"/>
              </a:rPr>
              <a:t>Introduction</a:t>
            </a:r>
          </a:p>
        </p:txBody>
      </p:sp>
      <p:sp>
        <p:nvSpPr>
          <p:cNvPr id="3" name="Content Placeholder 2">
            <a:extLst>
              <a:ext uri="{FF2B5EF4-FFF2-40B4-BE49-F238E27FC236}">
                <a16:creationId xmlns:a16="http://schemas.microsoft.com/office/drawing/2014/main" id="{194E4C31-597A-0A5E-19AF-38DDE57FAF9D}"/>
              </a:ext>
            </a:extLst>
          </p:cNvPr>
          <p:cNvSpPr>
            <a:spLocks noGrp="1"/>
          </p:cNvSpPr>
          <p:nvPr>
            <p:ph idx="1"/>
          </p:nvPr>
        </p:nvSpPr>
        <p:spPr>
          <a:xfrm>
            <a:off x="749710" y="1745683"/>
            <a:ext cx="6105551" cy="2197051"/>
          </a:xfrm>
        </p:spPr>
        <p:txBody>
          <a:bodyPr>
            <a:normAutofit/>
          </a:bodyPr>
          <a:lstStyle/>
          <a:p>
            <a:pPr marL="0" indent="0" algn="just">
              <a:buNone/>
            </a:pPr>
            <a:r>
              <a:rPr lang="en-US" sz="1800" dirty="0">
                <a:latin typeface="Cambria" panose="02040503050406030204" pitchFamily="18" charset="0"/>
                <a:ea typeface="Cambria" panose="02040503050406030204" pitchFamily="18" charset="0"/>
                <a:cs typeface="Lato Semibold" panose="020F0502020204030203" pitchFamily="34" charset="0"/>
              </a:rPr>
              <a:t>Blinkit (formerly known as </a:t>
            </a:r>
            <a:r>
              <a:rPr lang="en-US" sz="1800" dirty="0" err="1">
                <a:latin typeface="Cambria" panose="02040503050406030204" pitchFamily="18" charset="0"/>
                <a:ea typeface="Cambria" panose="02040503050406030204" pitchFamily="18" charset="0"/>
                <a:cs typeface="Lato Semibold" panose="020F0502020204030203" pitchFamily="34" charset="0"/>
              </a:rPr>
              <a:t>Grofers</a:t>
            </a:r>
            <a:r>
              <a:rPr lang="en-US" sz="1800" dirty="0">
                <a:latin typeface="Cambria" panose="02040503050406030204" pitchFamily="18" charset="0"/>
                <a:ea typeface="Cambria" panose="02040503050406030204" pitchFamily="18" charset="0"/>
                <a:cs typeface="Lato Semibold" panose="020F0502020204030203" pitchFamily="34" charset="0"/>
              </a:rPr>
              <a:t>) is a pioneer in India's quick-commerce industry, revolutionizing the way people shop for daily essentials. Founded in 2013 by </a:t>
            </a:r>
            <a:r>
              <a:rPr lang="en-US" sz="1800" dirty="0" err="1">
                <a:latin typeface="Cambria" panose="02040503050406030204" pitchFamily="18" charset="0"/>
                <a:ea typeface="Cambria" panose="02040503050406030204" pitchFamily="18" charset="0"/>
                <a:cs typeface="Lato Semibold" panose="020F0502020204030203" pitchFamily="34" charset="0"/>
              </a:rPr>
              <a:t>Albinder</a:t>
            </a:r>
            <a:r>
              <a:rPr lang="en-US" sz="1800" dirty="0">
                <a:latin typeface="Cambria" panose="02040503050406030204" pitchFamily="18" charset="0"/>
                <a:ea typeface="Cambria" panose="02040503050406030204" pitchFamily="18" charset="0"/>
                <a:cs typeface="Lato Semibold" panose="020F0502020204030203" pitchFamily="34" charset="0"/>
              </a:rPr>
              <a:t> Dhindsa and Saurabh Kumar, Blinkit began as a platform connecting local stores to customers. Over time, it evolved into a fast delivery service, specializing in groceries, fresh produce, household items, and more, delivering orders in as little as 10-20 minutes.</a:t>
            </a:r>
          </a:p>
          <a:p>
            <a:pPr marL="0" indent="0" algn="just">
              <a:buNone/>
            </a:pPr>
            <a:endParaRPr lang="en-US" sz="2000" dirty="0">
              <a:latin typeface="Sitka Heading" pitchFamily="2" charset="0"/>
              <a:cs typeface="Leelawadee UI" panose="020B0502040204020203" pitchFamily="34" charset="-34"/>
            </a:endParaRPr>
          </a:p>
          <a:p>
            <a:pPr marL="0" indent="0" algn="just">
              <a:buNone/>
            </a:pPr>
            <a:endParaRPr lang="en-IN" sz="2000" dirty="0">
              <a:latin typeface="Segoe UI" panose="020B0502040204020203" pitchFamily="34" charset="0"/>
              <a:ea typeface="Futura" panose="02020800000000000000" pitchFamily="18" charset="0"/>
              <a:cs typeface="Segoe UI" panose="020B0502040204020203" pitchFamily="34" charset="0"/>
            </a:endParaRPr>
          </a:p>
        </p:txBody>
      </p:sp>
      <p:sp>
        <p:nvSpPr>
          <p:cNvPr id="5" name="Content Placeholder 2">
            <a:extLst>
              <a:ext uri="{FF2B5EF4-FFF2-40B4-BE49-F238E27FC236}">
                <a16:creationId xmlns:a16="http://schemas.microsoft.com/office/drawing/2014/main" id="{C7FA6C20-8843-8D08-8CFE-C6F83ABE1361}"/>
              </a:ext>
            </a:extLst>
          </p:cNvPr>
          <p:cNvSpPr txBox="1">
            <a:spLocks/>
          </p:cNvSpPr>
          <p:nvPr/>
        </p:nvSpPr>
        <p:spPr>
          <a:xfrm>
            <a:off x="749710" y="4075448"/>
            <a:ext cx="6105551" cy="20737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1800" dirty="0">
                <a:latin typeface="Cambria" panose="02040503050406030204" pitchFamily="18" charset="0"/>
                <a:ea typeface="Cambria" panose="02040503050406030204" pitchFamily="18" charset="0"/>
              </a:rPr>
              <a:t>With its customer-first approach, Blinkit utilizes cutting-edge logistics, a robust network of delivery partners, and strategically </a:t>
            </a:r>
            <a:r>
              <a:rPr lang="en-US" sz="1800" dirty="0">
                <a:latin typeface="Cambria" panose="02040503050406030204" pitchFamily="18" charset="0"/>
                <a:ea typeface="Cambria" panose="02040503050406030204" pitchFamily="18" charset="0"/>
                <a:cs typeface="Leelawadee UI" panose="020B0502040204020203" pitchFamily="34" charset="-34"/>
              </a:rPr>
              <a:t>located</a:t>
            </a:r>
            <a:r>
              <a:rPr lang="en-US" sz="1800" dirty="0">
                <a:latin typeface="Cambria" panose="02040503050406030204" pitchFamily="18" charset="0"/>
                <a:ea typeface="Cambria" panose="02040503050406030204" pitchFamily="18" charset="0"/>
              </a:rPr>
              <a:t> fulfillment centers to ensure a seamless shopping experience. In 2022, Blinkit joined hands with Zomato, enhancing its scale and efficiency to serve millions across India, making it a trusted name in convenience and reliability.</a:t>
            </a:r>
            <a:endParaRPr lang="en-IN" sz="1800" dirty="0">
              <a:latin typeface="Cambria" panose="02040503050406030204" pitchFamily="18" charset="0"/>
              <a:ea typeface="Cambria" panose="02040503050406030204" pitchFamily="18" charset="0"/>
              <a:cs typeface="Segoe UI" panose="020B0502040204020203" pitchFamily="34" charset="0"/>
            </a:endParaRPr>
          </a:p>
        </p:txBody>
      </p:sp>
      <p:sp>
        <p:nvSpPr>
          <p:cNvPr id="45" name="Oval 44">
            <a:extLst>
              <a:ext uri="{FF2B5EF4-FFF2-40B4-BE49-F238E27FC236}">
                <a16:creationId xmlns:a16="http://schemas.microsoft.com/office/drawing/2014/main" id="{92D17FFA-D71B-FD7C-AEE0-EF1F82612152}"/>
              </a:ext>
            </a:extLst>
          </p:cNvPr>
          <p:cNvSpPr/>
          <p:nvPr/>
        </p:nvSpPr>
        <p:spPr>
          <a:xfrm rot="1667545">
            <a:off x="7816636" y="3905915"/>
            <a:ext cx="5567907" cy="5501215"/>
          </a:xfrm>
          <a:prstGeom prst="ellipse">
            <a:avLst/>
          </a:prstGeom>
          <a:ln>
            <a:solidFill>
              <a:schemeClr val="bg2">
                <a:lumMod val="10000"/>
              </a:schemeClr>
            </a:solidFill>
          </a:ln>
          <a:effectLst>
            <a:outerShdw blurRad="63500" sx="102000" sy="102000" algn="ctr" rotWithShape="0">
              <a:prstClr val="black">
                <a:alpha val="40000"/>
              </a:prstClr>
            </a:outerShdw>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ln>
                <a:solidFill>
                  <a:schemeClr val="bg2">
                    <a:lumMod val="10000"/>
                  </a:schemeClr>
                </a:solidFill>
              </a:ln>
              <a:effectLst>
                <a:glow rad="63500">
                  <a:schemeClr val="accent2">
                    <a:satMod val="175000"/>
                    <a:alpha val="40000"/>
                  </a:schemeClr>
                </a:glow>
              </a:effectLst>
            </a:endParaRPr>
          </a:p>
        </p:txBody>
      </p:sp>
      <p:sp>
        <p:nvSpPr>
          <p:cNvPr id="38" name="TextBox 5">
            <a:extLst>
              <a:ext uri="{FF2B5EF4-FFF2-40B4-BE49-F238E27FC236}">
                <a16:creationId xmlns:a16="http://schemas.microsoft.com/office/drawing/2014/main" id="{06E64363-6A89-D15C-00B2-885CD1A5AFAB}"/>
              </a:ext>
            </a:extLst>
          </p:cNvPr>
          <p:cNvSpPr txBox="1"/>
          <p:nvPr/>
        </p:nvSpPr>
        <p:spPr>
          <a:xfrm>
            <a:off x="99333" y="-80681"/>
            <a:ext cx="487300" cy="837318"/>
          </a:xfrm>
          <a:prstGeom prst="rect">
            <a:avLst/>
          </a:prstGeom>
        </p:spPr>
        <p:txBody>
          <a:bodyPr wrap="square" lIns="0" tIns="0" rIns="0" bIns="0" rtlCol="0" anchor="t">
            <a:spAutoFit/>
          </a:bodyPr>
          <a:lstStyle/>
          <a:p>
            <a:pPr algn="ctr">
              <a:lnSpc>
                <a:spcPts val="7531"/>
              </a:lnSpc>
            </a:pPr>
            <a:r>
              <a:rPr lang="en-US" sz="3200" b="1" dirty="0">
                <a:solidFill>
                  <a:srgbClr val="FDFDFD"/>
                </a:solidFill>
                <a:latin typeface="Canva Sans Bold"/>
                <a:ea typeface="Canva Sans Bold"/>
                <a:cs typeface="Canva Sans Bold"/>
                <a:sym typeface="Canva Sans Bold"/>
              </a:rPr>
              <a:t>1</a:t>
            </a:r>
          </a:p>
        </p:txBody>
      </p:sp>
      <p:sp>
        <p:nvSpPr>
          <p:cNvPr id="42" name="Oval 41">
            <a:extLst>
              <a:ext uri="{FF2B5EF4-FFF2-40B4-BE49-F238E27FC236}">
                <a16:creationId xmlns:a16="http://schemas.microsoft.com/office/drawing/2014/main" id="{E134223F-B3A2-6670-9F10-54D2F43CBD92}"/>
              </a:ext>
            </a:extLst>
          </p:cNvPr>
          <p:cNvSpPr/>
          <p:nvPr/>
        </p:nvSpPr>
        <p:spPr>
          <a:xfrm rot="1667545">
            <a:off x="-716326" y="-725392"/>
            <a:ext cx="1727729" cy="1704955"/>
          </a:xfrm>
          <a:prstGeom prst="ellipse">
            <a:avLst/>
          </a:prstGeom>
          <a:ln>
            <a:solidFill>
              <a:schemeClr val="bg2">
                <a:lumMod val="10000"/>
              </a:schemeClr>
            </a:solidFill>
          </a:ln>
          <a:effectLst>
            <a:outerShdw blurRad="50800" dist="38100" dir="2700000" algn="tl" rotWithShape="0">
              <a:prstClr val="black">
                <a:alpha val="40000"/>
              </a:prstClr>
            </a:outerShdw>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ln>
                <a:solidFill>
                  <a:schemeClr val="bg2">
                    <a:lumMod val="10000"/>
                  </a:schemeClr>
                </a:solidFill>
              </a:ln>
              <a:effectLst>
                <a:glow rad="63500">
                  <a:schemeClr val="accent2">
                    <a:satMod val="175000"/>
                    <a:alpha val="40000"/>
                  </a:schemeClr>
                </a:glow>
              </a:effectLst>
            </a:endParaRPr>
          </a:p>
        </p:txBody>
      </p:sp>
      <p:sp>
        <p:nvSpPr>
          <p:cNvPr id="46" name="Oval 45">
            <a:extLst>
              <a:ext uri="{FF2B5EF4-FFF2-40B4-BE49-F238E27FC236}">
                <a16:creationId xmlns:a16="http://schemas.microsoft.com/office/drawing/2014/main" id="{B2A18304-35D2-3352-63E6-67C804207ACC}"/>
              </a:ext>
            </a:extLst>
          </p:cNvPr>
          <p:cNvSpPr/>
          <p:nvPr/>
        </p:nvSpPr>
        <p:spPr>
          <a:xfrm rot="1667545">
            <a:off x="10551557" y="433982"/>
            <a:ext cx="1356158" cy="1319368"/>
          </a:xfrm>
          <a:prstGeom prst="ellipse">
            <a:avLst/>
          </a:prstGeom>
          <a:ln>
            <a:solidFill>
              <a:schemeClr val="bg2">
                <a:lumMod val="10000"/>
              </a:schemeClr>
            </a:solidFill>
          </a:ln>
          <a:effectLst>
            <a:outerShdw blurRad="50800" dist="38100" dir="16200000" rotWithShape="0">
              <a:prstClr val="black">
                <a:alpha val="40000"/>
              </a:prstClr>
            </a:outerShdw>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ln>
                <a:solidFill>
                  <a:schemeClr val="bg2">
                    <a:lumMod val="10000"/>
                  </a:schemeClr>
                </a:solidFill>
              </a:ln>
              <a:effectLst>
                <a:glow rad="63500">
                  <a:schemeClr val="accent2">
                    <a:satMod val="175000"/>
                    <a:alpha val="40000"/>
                  </a:schemeClr>
                </a:glow>
              </a:effectLst>
            </a:endParaRPr>
          </a:p>
        </p:txBody>
      </p:sp>
      <p:grpSp>
        <p:nvGrpSpPr>
          <p:cNvPr id="6" name="Group 5">
            <a:extLst>
              <a:ext uri="{FF2B5EF4-FFF2-40B4-BE49-F238E27FC236}">
                <a16:creationId xmlns:a16="http://schemas.microsoft.com/office/drawing/2014/main" id="{71FB9DDC-7525-93B0-71D9-403A0921D352}"/>
              </a:ext>
            </a:extLst>
          </p:cNvPr>
          <p:cNvGrpSpPr>
            <a:grpSpLocks noChangeAspect="1"/>
          </p:cNvGrpSpPr>
          <p:nvPr/>
        </p:nvGrpSpPr>
        <p:grpSpPr>
          <a:xfrm>
            <a:off x="8588188" y="1121423"/>
            <a:ext cx="2727079" cy="5395994"/>
            <a:chOff x="0" y="0"/>
            <a:chExt cx="2620010" cy="5184140"/>
          </a:xfrm>
        </p:grpSpPr>
        <p:sp>
          <p:nvSpPr>
            <p:cNvPr id="7" name="Freeform 6">
              <a:extLst>
                <a:ext uri="{FF2B5EF4-FFF2-40B4-BE49-F238E27FC236}">
                  <a16:creationId xmlns:a16="http://schemas.microsoft.com/office/drawing/2014/main" id="{99DC5833-5B10-24CF-CB21-5F13CED64C86}"/>
                </a:ext>
              </a:extLst>
            </p:cNvPr>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IN"/>
            </a:p>
          </p:txBody>
        </p:sp>
        <p:sp>
          <p:nvSpPr>
            <p:cNvPr id="8" name="Freeform 7">
              <a:extLst>
                <a:ext uri="{FF2B5EF4-FFF2-40B4-BE49-F238E27FC236}">
                  <a16:creationId xmlns:a16="http://schemas.microsoft.com/office/drawing/2014/main" id="{23C935E5-1F81-7171-B345-41167C91B86F}"/>
                </a:ext>
              </a:extLst>
            </p:cNvPr>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t="-158" b="-158"/>
              </a:stretch>
            </a:blipFill>
          </p:spPr>
          <p:txBody>
            <a:bodyPr/>
            <a:lstStyle/>
            <a:p>
              <a:endParaRPr lang="en-IN"/>
            </a:p>
          </p:txBody>
        </p:sp>
        <p:sp>
          <p:nvSpPr>
            <p:cNvPr id="9" name="Freeform 8">
              <a:extLst>
                <a:ext uri="{FF2B5EF4-FFF2-40B4-BE49-F238E27FC236}">
                  <a16:creationId xmlns:a16="http://schemas.microsoft.com/office/drawing/2014/main" id="{AB726329-976D-93AC-C00A-79625F6C5673}"/>
                </a:ext>
              </a:extLst>
            </p:cNvPr>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txBody>
            <a:bodyPr/>
            <a:lstStyle/>
            <a:p>
              <a:endParaRPr lang="en-IN"/>
            </a:p>
          </p:txBody>
        </p:sp>
        <p:sp>
          <p:nvSpPr>
            <p:cNvPr id="10" name="Freeform 9">
              <a:extLst>
                <a:ext uri="{FF2B5EF4-FFF2-40B4-BE49-F238E27FC236}">
                  <a16:creationId xmlns:a16="http://schemas.microsoft.com/office/drawing/2014/main" id="{D0096009-4510-61ED-A8D6-8800AE3BC9BA}"/>
                </a:ext>
              </a:extLst>
            </p:cNvPr>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txBody>
            <a:bodyPr/>
            <a:lstStyle/>
            <a:p>
              <a:endParaRPr lang="en-IN"/>
            </a:p>
          </p:txBody>
        </p:sp>
        <p:sp>
          <p:nvSpPr>
            <p:cNvPr id="11" name="Freeform 10">
              <a:extLst>
                <a:ext uri="{FF2B5EF4-FFF2-40B4-BE49-F238E27FC236}">
                  <a16:creationId xmlns:a16="http://schemas.microsoft.com/office/drawing/2014/main" id="{A49DD110-C14C-C32B-9AA1-5DD3E844D39A}"/>
                </a:ext>
              </a:extLst>
            </p:cNvPr>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txBody>
            <a:bodyPr/>
            <a:lstStyle/>
            <a:p>
              <a:endParaRPr lang="en-IN"/>
            </a:p>
          </p:txBody>
        </p:sp>
        <p:sp>
          <p:nvSpPr>
            <p:cNvPr id="12" name="Freeform 11">
              <a:extLst>
                <a:ext uri="{FF2B5EF4-FFF2-40B4-BE49-F238E27FC236}">
                  <a16:creationId xmlns:a16="http://schemas.microsoft.com/office/drawing/2014/main" id="{C397E2DD-EF96-C773-4A64-18C7F2822A5C}"/>
                </a:ext>
              </a:extLst>
            </p:cNvPr>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txBody>
            <a:bodyPr/>
            <a:lstStyle/>
            <a:p>
              <a:endParaRPr lang="en-IN"/>
            </a:p>
          </p:txBody>
        </p:sp>
        <p:sp>
          <p:nvSpPr>
            <p:cNvPr id="13" name="Freeform 12">
              <a:extLst>
                <a:ext uri="{FF2B5EF4-FFF2-40B4-BE49-F238E27FC236}">
                  <a16:creationId xmlns:a16="http://schemas.microsoft.com/office/drawing/2014/main" id="{F9F288FB-470E-7F5C-6EAC-6DF26D67E290}"/>
                </a:ext>
              </a:extLst>
            </p:cNvPr>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txBody>
            <a:bodyPr/>
            <a:lstStyle/>
            <a:p>
              <a:endParaRPr lang="en-IN"/>
            </a:p>
          </p:txBody>
        </p:sp>
        <p:sp>
          <p:nvSpPr>
            <p:cNvPr id="14" name="Freeform 13">
              <a:extLst>
                <a:ext uri="{FF2B5EF4-FFF2-40B4-BE49-F238E27FC236}">
                  <a16:creationId xmlns:a16="http://schemas.microsoft.com/office/drawing/2014/main" id="{A9CFA658-230D-6C11-89F8-9D3158D1EBB6}"/>
                </a:ext>
              </a:extLst>
            </p:cNvPr>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txBody>
            <a:bodyPr/>
            <a:lstStyle/>
            <a:p>
              <a:endParaRPr lang="en-IN"/>
            </a:p>
          </p:txBody>
        </p:sp>
        <p:sp>
          <p:nvSpPr>
            <p:cNvPr id="15" name="Freeform 14">
              <a:extLst>
                <a:ext uri="{FF2B5EF4-FFF2-40B4-BE49-F238E27FC236}">
                  <a16:creationId xmlns:a16="http://schemas.microsoft.com/office/drawing/2014/main" id="{CE62128F-B8F6-4B8D-A128-5B1C8E7F20AC}"/>
                </a:ext>
              </a:extLst>
            </p:cNvPr>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txBody>
            <a:bodyPr/>
            <a:lstStyle/>
            <a:p>
              <a:endParaRPr lang="en-IN"/>
            </a:p>
          </p:txBody>
        </p:sp>
      </p:grpSp>
      <p:sp>
        <p:nvSpPr>
          <p:cNvPr id="43" name="TextBox 42">
            <a:extLst>
              <a:ext uri="{FF2B5EF4-FFF2-40B4-BE49-F238E27FC236}">
                <a16:creationId xmlns:a16="http://schemas.microsoft.com/office/drawing/2014/main" id="{021BFF7F-8152-EAA8-7EDB-922F0FA13C44}"/>
              </a:ext>
            </a:extLst>
          </p:cNvPr>
          <p:cNvSpPr txBox="1"/>
          <p:nvPr/>
        </p:nvSpPr>
        <p:spPr>
          <a:xfrm>
            <a:off x="153759" y="7355"/>
            <a:ext cx="606053" cy="769441"/>
          </a:xfrm>
          <a:prstGeom prst="rect">
            <a:avLst/>
          </a:prstGeom>
          <a:noFill/>
        </p:spPr>
        <p:txBody>
          <a:bodyPr wrap="square" rtlCol="0">
            <a:spAutoFit/>
          </a:bodyPr>
          <a:lstStyle/>
          <a:p>
            <a:r>
              <a:rPr lang="en-IN" sz="4400" dirty="0">
                <a:latin typeface="Lato Black" panose="020F0A02020204030203" pitchFamily="34" charset="0"/>
              </a:rPr>
              <a:t>1</a:t>
            </a:r>
          </a:p>
        </p:txBody>
      </p:sp>
      <p:pic>
        <p:nvPicPr>
          <p:cNvPr id="50" name="Picture 49">
            <a:extLst>
              <a:ext uri="{FF2B5EF4-FFF2-40B4-BE49-F238E27FC236}">
                <a16:creationId xmlns:a16="http://schemas.microsoft.com/office/drawing/2014/main" id="{4494C2B2-2A30-1372-6C9C-6DE89E4DE7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75276" y="601548"/>
            <a:ext cx="753067" cy="753067"/>
          </a:xfrm>
          <a:prstGeom prst="rect">
            <a:avLst/>
          </a:prstGeom>
        </p:spPr>
      </p:pic>
    </p:spTree>
    <p:extLst>
      <p:ext uri="{BB962C8B-B14F-4D97-AF65-F5344CB8AC3E}">
        <p14:creationId xmlns:p14="http://schemas.microsoft.com/office/powerpoint/2010/main" val="2249733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D23600D-3996-0DF8-B527-88B9E46821D3}"/>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200501" y="-78658"/>
            <a:ext cx="12500655" cy="7049729"/>
          </a:xfrm>
          <a:prstGeom prst="roundRect">
            <a:avLst>
              <a:gd name="adj" fmla="val 6794"/>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itle 1">
            <a:extLst>
              <a:ext uri="{FF2B5EF4-FFF2-40B4-BE49-F238E27FC236}">
                <a16:creationId xmlns:a16="http://schemas.microsoft.com/office/drawing/2014/main" id="{E6BA4674-04F1-61CF-A8A2-12EE18CED788}"/>
              </a:ext>
            </a:extLst>
          </p:cNvPr>
          <p:cNvSpPr>
            <a:spLocks noGrp="1"/>
          </p:cNvSpPr>
          <p:nvPr>
            <p:ph type="title"/>
          </p:nvPr>
        </p:nvSpPr>
        <p:spPr>
          <a:xfrm>
            <a:off x="975851" y="588811"/>
            <a:ext cx="6830961" cy="1050719"/>
          </a:xfrm>
          <a:effectLst/>
        </p:spPr>
        <p:txBody>
          <a:bodyPr vert="horz" lIns="91440" tIns="45720" rIns="91440" bIns="45720" rtlCol="0" anchor="ctr">
            <a:normAutofit/>
          </a:bodyPr>
          <a:lstStyle/>
          <a:p>
            <a:r>
              <a:rPr lang="en-IN" sz="3600" dirty="0">
                <a:latin typeface="Kamerik205 3" panose="020B0903030600020004" pitchFamily="34" charset="0"/>
              </a:rPr>
              <a:t>Business Requirements</a:t>
            </a:r>
          </a:p>
        </p:txBody>
      </p:sp>
      <p:sp>
        <p:nvSpPr>
          <p:cNvPr id="3" name="Content Placeholder 2">
            <a:extLst>
              <a:ext uri="{FF2B5EF4-FFF2-40B4-BE49-F238E27FC236}">
                <a16:creationId xmlns:a16="http://schemas.microsoft.com/office/drawing/2014/main" id="{B9ABD0AE-B31C-1104-ACA7-EB743B9FF907}"/>
              </a:ext>
            </a:extLst>
          </p:cNvPr>
          <p:cNvSpPr>
            <a:spLocks noGrp="1"/>
          </p:cNvSpPr>
          <p:nvPr>
            <p:ph idx="1"/>
          </p:nvPr>
        </p:nvSpPr>
        <p:spPr>
          <a:xfrm>
            <a:off x="975852" y="1524667"/>
            <a:ext cx="7433929" cy="1789470"/>
          </a:xfrm>
        </p:spPr>
        <p:txBody>
          <a:bodyPr>
            <a:normAutofit/>
          </a:bodyPr>
          <a:lstStyle/>
          <a:p>
            <a:pPr marL="0" indent="0" algn="just">
              <a:spcBef>
                <a:spcPts val="0"/>
              </a:spcBef>
              <a:buNone/>
            </a:pPr>
            <a:r>
              <a:rPr lang="en-US" sz="1800" dirty="0">
                <a:solidFill>
                  <a:schemeClr val="bg2">
                    <a:lumMod val="10000"/>
                  </a:schemeClr>
                </a:solidFill>
                <a:latin typeface="Cambria" panose="02040503050406030204" pitchFamily="18" charset="0"/>
                <a:ea typeface="Cambria" panose="02040503050406030204" pitchFamily="18" charset="0"/>
              </a:rPr>
              <a:t>To conduct a comprehensive analysis of Blinkit’s sales performance, customer satisfaction, and inventory distribution by performing exploratory data analysis using Python, detailed data analysis using SQL, and presenting key findings through KPIs and dashboards in Power BI.</a:t>
            </a:r>
            <a:endParaRPr lang="en-IN" sz="1800" dirty="0">
              <a:solidFill>
                <a:schemeClr val="bg2">
                  <a:lumMod val="10000"/>
                </a:schemeClr>
              </a:solidFill>
            </a:endParaRPr>
          </a:p>
        </p:txBody>
      </p:sp>
      <p:sp>
        <p:nvSpPr>
          <p:cNvPr id="5" name="Title 1">
            <a:extLst>
              <a:ext uri="{FF2B5EF4-FFF2-40B4-BE49-F238E27FC236}">
                <a16:creationId xmlns:a16="http://schemas.microsoft.com/office/drawing/2014/main" id="{36139FB8-F768-69B9-B52A-343EF47953E6}"/>
              </a:ext>
            </a:extLst>
          </p:cNvPr>
          <p:cNvSpPr txBox="1">
            <a:spLocks/>
          </p:cNvSpPr>
          <p:nvPr/>
        </p:nvSpPr>
        <p:spPr>
          <a:xfrm>
            <a:off x="975852" y="2667422"/>
            <a:ext cx="5444613" cy="893404"/>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400" dirty="0">
                <a:solidFill>
                  <a:schemeClr val="bg2">
                    <a:lumMod val="1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KPI’s Requirements</a:t>
            </a:r>
          </a:p>
        </p:txBody>
      </p:sp>
      <p:sp>
        <p:nvSpPr>
          <p:cNvPr id="6" name="Content Placeholder 2">
            <a:extLst>
              <a:ext uri="{FF2B5EF4-FFF2-40B4-BE49-F238E27FC236}">
                <a16:creationId xmlns:a16="http://schemas.microsoft.com/office/drawing/2014/main" id="{52EC8C51-A335-14FF-3D89-8F7EF9272976}"/>
              </a:ext>
            </a:extLst>
          </p:cNvPr>
          <p:cNvSpPr txBox="1">
            <a:spLocks/>
          </p:cNvSpPr>
          <p:nvPr/>
        </p:nvSpPr>
        <p:spPr>
          <a:xfrm>
            <a:off x="922688" y="3429000"/>
            <a:ext cx="7540255" cy="17894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gn="just">
              <a:lnSpc>
                <a:spcPct val="150000"/>
              </a:lnSpc>
              <a:spcBef>
                <a:spcPts val="0"/>
              </a:spcBef>
              <a:buFont typeface="+mj-lt"/>
              <a:buAutoNum type="arabicPeriod"/>
            </a:pPr>
            <a:r>
              <a:rPr lang="en-IN" sz="1800" b="1" dirty="0">
                <a:latin typeface="Cambria" panose="02040503050406030204" pitchFamily="18" charset="0"/>
                <a:ea typeface="Cambria" panose="02040503050406030204" pitchFamily="18" charset="0"/>
              </a:rPr>
              <a:t>Total Sales</a:t>
            </a:r>
            <a:r>
              <a:rPr lang="en-IN" sz="1800" dirty="0">
                <a:latin typeface="Cambria" panose="02040503050406030204" pitchFamily="18" charset="0"/>
                <a:ea typeface="Cambria" panose="02040503050406030204" pitchFamily="18" charset="0"/>
              </a:rPr>
              <a:t>: The overall revenue generated from all items sold.</a:t>
            </a:r>
          </a:p>
          <a:p>
            <a:pPr marL="514350" indent="-514350" algn="just">
              <a:lnSpc>
                <a:spcPct val="150000"/>
              </a:lnSpc>
              <a:spcBef>
                <a:spcPts val="0"/>
              </a:spcBef>
              <a:buFont typeface="+mj-lt"/>
              <a:buAutoNum type="arabicPeriod"/>
            </a:pPr>
            <a:r>
              <a:rPr lang="en-IN" sz="1800" b="1" dirty="0">
                <a:latin typeface="Cambria" panose="02040503050406030204" pitchFamily="18" charset="0"/>
                <a:ea typeface="Cambria" panose="02040503050406030204" pitchFamily="18" charset="0"/>
              </a:rPr>
              <a:t>Average Sales</a:t>
            </a:r>
            <a:r>
              <a:rPr lang="en-IN" sz="1800" dirty="0">
                <a:latin typeface="Cambria" panose="02040503050406030204" pitchFamily="18" charset="0"/>
                <a:ea typeface="Cambria" panose="02040503050406030204" pitchFamily="18" charset="0"/>
              </a:rPr>
              <a:t>: The average revenue per sale.</a:t>
            </a:r>
          </a:p>
          <a:p>
            <a:pPr marL="514350" indent="-514350" algn="just">
              <a:lnSpc>
                <a:spcPct val="150000"/>
              </a:lnSpc>
              <a:spcBef>
                <a:spcPts val="0"/>
              </a:spcBef>
              <a:buFont typeface="+mj-lt"/>
              <a:buAutoNum type="arabicPeriod"/>
            </a:pPr>
            <a:r>
              <a:rPr lang="en-IN" sz="1800" b="1" dirty="0">
                <a:latin typeface="Cambria" panose="02040503050406030204" pitchFamily="18" charset="0"/>
                <a:ea typeface="Cambria" panose="02040503050406030204" pitchFamily="18" charset="0"/>
              </a:rPr>
              <a:t>Number of Items</a:t>
            </a:r>
            <a:r>
              <a:rPr lang="en-IN" sz="1800" dirty="0">
                <a:latin typeface="Cambria" panose="02040503050406030204" pitchFamily="18" charset="0"/>
                <a:ea typeface="Cambria" panose="02040503050406030204" pitchFamily="18" charset="0"/>
              </a:rPr>
              <a:t>: The total count of different items sold.</a:t>
            </a:r>
          </a:p>
          <a:p>
            <a:pPr marL="514350" indent="-514350" algn="just">
              <a:lnSpc>
                <a:spcPct val="150000"/>
              </a:lnSpc>
              <a:spcBef>
                <a:spcPts val="0"/>
              </a:spcBef>
              <a:buFont typeface="+mj-lt"/>
              <a:buAutoNum type="arabicPeriod"/>
            </a:pPr>
            <a:r>
              <a:rPr lang="en-IN" sz="1800" b="1" dirty="0">
                <a:latin typeface="Cambria" panose="02040503050406030204" pitchFamily="18" charset="0"/>
                <a:ea typeface="Cambria" panose="02040503050406030204" pitchFamily="18" charset="0"/>
              </a:rPr>
              <a:t>Average Rating</a:t>
            </a:r>
            <a:r>
              <a:rPr lang="en-IN" sz="1800" dirty="0">
                <a:latin typeface="Cambria" panose="02040503050406030204" pitchFamily="18" charset="0"/>
                <a:ea typeface="Cambria" panose="02040503050406030204" pitchFamily="18" charset="0"/>
              </a:rPr>
              <a:t>: The average customer rating for items sold.</a:t>
            </a:r>
          </a:p>
          <a:p>
            <a:pPr marL="514350" indent="-514350" algn="just">
              <a:spcBef>
                <a:spcPts val="0"/>
              </a:spcBef>
              <a:buFont typeface="+mj-lt"/>
              <a:buAutoNum type="arabicPeriod"/>
            </a:pPr>
            <a:endParaRPr lang="en-IN" dirty="0"/>
          </a:p>
        </p:txBody>
      </p:sp>
      <p:sp>
        <p:nvSpPr>
          <p:cNvPr id="7" name="Oval 6">
            <a:extLst>
              <a:ext uri="{FF2B5EF4-FFF2-40B4-BE49-F238E27FC236}">
                <a16:creationId xmlns:a16="http://schemas.microsoft.com/office/drawing/2014/main" id="{32C5C112-0726-6355-FEE2-35E2257A2463}"/>
              </a:ext>
            </a:extLst>
          </p:cNvPr>
          <p:cNvSpPr/>
          <p:nvPr/>
        </p:nvSpPr>
        <p:spPr>
          <a:xfrm rot="1667545">
            <a:off x="-716326" y="-725392"/>
            <a:ext cx="1727729" cy="1704955"/>
          </a:xfrm>
          <a:prstGeom prst="ellipse">
            <a:avLst/>
          </a:prstGeom>
          <a:ln>
            <a:solidFill>
              <a:schemeClr val="bg2">
                <a:lumMod val="10000"/>
              </a:schemeClr>
            </a:solidFill>
          </a:ln>
          <a:effectLst>
            <a:outerShdw blurRad="50800" dist="38100" dir="2700000" algn="tl" rotWithShape="0">
              <a:prstClr val="black">
                <a:alpha val="40000"/>
              </a:prstClr>
            </a:outerShdw>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ln>
                <a:solidFill>
                  <a:schemeClr val="bg2">
                    <a:lumMod val="10000"/>
                  </a:schemeClr>
                </a:solidFill>
              </a:ln>
              <a:effectLst>
                <a:glow rad="63500">
                  <a:schemeClr val="accent2">
                    <a:satMod val="175000"/>
                    <a:alpha val="40000"/>
                  </a:schemeClr>
                </a:glow>
              </a:effectLst>
            </a:endParaRPr>
          </a:p>
        </p:txBody>
      </p:sp>
      <p:sp>
        <p:nvSpPr>
          <p:cNvPr id="8" name="TextBox 7">
            <a:extLst>
              <a:ext uri="{FF2B5EF4-FFF2-40B4-BE49-F238E27FC236}">
                <a16:creationId xmlns:a16="http://schemas.microsoft.com/office/drawing/2014/main" id="{6EA00233-5274-077A-8927-E0D876C639E4}"/>
              </a:ext>
            </a:extLst>
          </p:cNvPr>
          <p:cNvSpPr txBox="1"/>
          <p:nvPr/>
        </p:nvSpPr>
        <p:spPr>
          <a:xfrm>
            <a:off x="153759" y="7355"/>
            <a:ext cx="606053" cy="769441"/>
          </a:xfrm>
          <a:prstGeom prst="rect">
            <a:avLst/>
          </a:prstGeom>
          <a:noFill/>
        </p:spPr>
        <p:txBody>
          <a:bodyPr wrap="square" rtlCol="0">
            <a:spAutoFit/>
          </a:bodyPr>
          <a:lstStyle/>
          <a:p>
            <a:r>
              <a:rPr lang="en-IN" sz="4400" dirty="0">
                <a:latin typeface="Lato Black" panose="020F0A02020204030203" pitchFamily="34" charset="0"/>
              </a:rPr>
              <a:t>2</a:t>
            </a:r>
          </a:p>
        </p:txBody>
      </p:sp>
      <p:sp>
        <p:nvSpPr>
          <p:cNvPr id="21" name="Rectangle 20">
            <a:extLst>
              <a:ext uri="{FF2B5EF4-FFF2-40B4-BE49-F238E27FC236}">
                <a16:creationId xmlns:a16="http://schemas.microsoft.com/office/drawing/2014/main" id="{0CEBAAFC-8D5B-AAEF-4143-87D70F6C93A6}"/>
              </a:ext>
            </a:extLst>
          </p:cNvPr>
          <p:cNvSpPr/>
          <p:nvPr/>
        </p:nvSpPr>
        <p:spPr>
          <a:xfrm>
            <a:off x="10048568" y="0"/>
            <a:ext cx="2143432" cy="6857999"/>
          </a:xfrm>
          <a:prstGeom prst="rect">
            <a:avLst/>
          </a:prstGeom>
          <a:solidFill>
            <a:srgbClr val="00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Freeform 3">
            <a:extLst>
              <a:ext uri="{FF2B5EF4-FFF2-40B4-BE49-F238E27FC236}">
                <a16:creationId xmlns:a16="http://schemas.microsoft.com/office/drawing/2014/main" id="{FE208980-FE23-871B-D0F8-EF37509203D6}"/>
              </a:ext>
            </a:extLst>
          </p:cNvPr>
          <p:cNvSpPr/>
          <p:nvPr/>
        </p:nvSpPr>
        <p:spPr>
          <a:xfrm>
            <a:off x="8129963" y="1347427"/>
            <a:ext cx="3795251" cy="3786787"/>
          </a:xfrm>
          <a:custGeom>
            <a:avLst/>
            <a:gdLst/>
            <a:ahLst/>
            <a:cxnLst/>
            <a:rect l="l" t="t" r="r" b="b"/>
            <a:pathLst>
              <a:path w="7234999" h="7234999">
                <a:moveTo>
                  <a:pt x="0" y="0"/>
                </a:moveTo>
                <a:lnTo>
                  <a:pt x="7235000" y="0"/>
                </a:lnTo>
                <a:lnTo>
                  <a:pt x="7235000" y="7234999"/>
                </a:lnTo>
                <a:lnTo>
                  <a:pt x="0" y="723499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IN"/>
          </a:p>
        </p:txBody>
      </p:sp>
      <p:pic>
        <p:nvPicPr>
          <p:cNvPr id="26" name="Picture 25">
            <a:extLst>
              <a:ext uri="{FF2B5EF4-FFF2-40B4-BE49-F238E27FC236}">
                <a16:creationId xmlns:a16="http://schemas.microsoft.com/office/drawing/2014/main" id="{626B7596-7937-CDBF-3CF5-203CACEC40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6107" y="1730446"/>
            <a:ext cx="3042628" cy="304262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Picture 3">
            <a:extLst>
              <a:ext uri="{FF2B5EF4-FFF2-40B4-BE49-F238E27FC236}">
                <a16:creationId xmlns:a16="http://schemas.microsoft.com/office/drawing/2014/main" id="{0F85C489-0C9A-FB7C-5FD8-5A23553FD6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58304" y="127085"/>
            <a:ext cx="461726" cy="461726"/>
          </a:xfrm>
          <a:prstGeom prst="rect">
            <a:avLst/>
          </a:prstGeom>
        </p:spPr>
      </p:pic>
    </p:spTree>
    <p:extLst>
      <p:ext uri="{BB962C8B-B14F-4D97-AF65-F5344CB8AC3E}">
        <p14:creationId xmlns:p14="http://schemas.microsoft.com/office/powerpoint/2010/main" val="1569070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44EC1DB-B291-CD74-42CE-3FA0E510B740}"/>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2192000" cy="6985085"/>
          </a:xfrm>
          <a:prstGeom prst="rect">
            <a:avLst/>
          </a:prstGeom>
        </p:spPr>
      </p:pic>
      <p:sp>
        <p:nvSpPr>
          <p:cNvPr id="2" name="Title 1">
            <a:extLst>
              <a:ext uri="{FF2B5EF4-FFF2-40B4-BE49-F238E27FC236}">
                <a16:creationId xmlns:a16="http://schemas.microsoft.com/office/drawing/2014/main" id="{CC4D7B9B-6A0C-F9FE-84E7-85E9CD207C20}"/>
              </a:ext>
            </a:extLst>
          </p:cNvPr>
          <p:cNvSpPr>
            <a:spLocks noGrp="1"/>
          </p:cNvSpPr>
          <p:nvPr>
            <p:ph type="title"/>
          </p:nvPr>
        </p:nvSpPr>
        <p:spPr>
          <a:xfrm>
            <a:off x="1113504" y="507027"/>
            <a:ext cx="8099323" cy="1178540"/>
          </a:xfrm>
          <a:effectLst/>
        </p:spPr>
        <p:txBody>
          <a:bodyPr vert="horz" lIns="91440" tIns="45720" rIns="91440" bIns="45720" rtlCol="0" anchor="ctr">
            <a:normAutofit/>
          </a:bodyPr>
          <a:lstStyle/>
          <a:p>
            <a:r>
              <a:rPr lang="en-IN" sz="3600" dirty="0">
                <a:latin typeface="Kamerik205 3" panose="020B0903030600020004" pitchFamily="34" charset="0"/>
              </a:rPr>
              <a:t>Visualization Requirements</a:t>
            </a:r>
          </a:p>
        </p:txBody>
      </p:sp>
      <p:sp>
        <p:nvSpPr>
          <p:cNvPr id="3" name="Content Placeholder 2">
            <a:extLst>
              <a:ext uri="{FF2B5EF4-FFF2-40B4-BE49-F238E27FC236}">
                <a16:creationId xmlns:a16="http://schemas.microsoft.com/office/drawing/2014/main" id="{99DE12FA-CFC7-04B7-ACAC-DB23383EDBF1}"/>
              </a:ext>
            </a:extLst>
          </p:cNvPr>
          <p:cNvSpPr>
            <a:spLocks noGrp="1"/>
          </p:cNvSpPr>
          <p:nvPr>
            <p:ph idx="1"/>
          </p:nvPr>
        </p:nvSpPr>
        <p:spPr>
          <a:xfrm>
            <a:off x="1211826" y="1796128"/>
            <a:ext cx="6054213" cy="3857420"/>
          </a:xfrm>
        </p:spPr>
        <p:txBody>
          <a:bodyPr>
            <a:normAutofit/>
          </a:bodyPr>
          <a:lstStyle/>
          <a:p>
            <a:pPr marL="514350" indent="-514350">
              <a:buFont typeface="+mj-lt"/>
              <a:buAutoNum type="arabicPeriod"/>
            </a:pPr>
            <a:r>
              <a:rPr lang="en-IN" sz="2000" dirty="0">
                <a:latin typeface="Cambria" panose="02040503050406030204" pitchFamily="18" charset="0"/>
                <a:ea typeface="Cambria" panose="02040503050406030204" pitchFamily="18" charset="0"/>
              </a:rPr>
              <a:t>Total Sales by Fat Content</a:t>
            </a:r>
          </a:p>
          <a:p>
            <a:pPr marL="514350" indent="-514350">
              <a:lnSpc>
                <a:spcPct val="110000"/>
              </a:lnSpc>
              <a:buFont typeface="+mj-lt"/>
              <a:buAutoNum type="arabicPeriod"/>
            </a:pPr>
            <a:r>
              <a:rPr lang="en-IN" sz="2000" dirty="0">
                <a:latin typeface="Cambria" panose="02040503050406030204" pitchFamily="18" charset="0"/>
                <a:ea typeface="Cambria" panose="02040503050406030204" pitchFamily="18" charset="0"/>
              </a:rPr>
              <a:t>Total Sales by Item Type</a:t>
            </a:r>
          </a:p>
          <a:p>
            <a:pPr marL="514350" indent="-514350">
              <a:lnSpc>
                <a:spcPct val="110000"/>
              </a:lnSpc>
              <a:buFont typeface="+mj-lt"/>
              <a:buAutoNum type="arabicPeriod"/>
            </a:pPr>
            <a:r>
              <a:rPr lang="en-IN" sz="2000" dirty="0">
                <a:latin typeface="Cambria" panose="02040503050406030204" pitchFamily="18" charset="0"/>
                <a:ea typeface="Cambria" panose="02040503050406030204" pitchFamily="18" charset="0"/>
              </a:rPr>
              <a:t>Fat Content by Outlet for Total Sales</a:t>
            </a:r>
          </a:p>
          <a:p>
            <a:pPr marL="514350" indent="-514350">
              <a:lnSpc>
                <a:spcPct val="100000"/>
              </a:lnSpc>
              <a:buFont typeface="+mj-lt"/>
              <a:buAutoNum type="arabicPeriod"/>
            </a:pPr>
            <a:r>
              <a:rPr lang="en-IN" sz="2000" dirty="0">
                <a:latin typeface="Cambria" panose="02040503050406030204" pitchFamily="18" charset="0"/>
                <a:ea typeface="Cambria" panose="02040503050406030204" pitchFamily="18" charset="0"/>
              </a:rPr>
              <a:t>Total Sales by Outlet Establishment</a:t>
            </a:r>
          </a:p>
          <a:p>
            <a:pPr marL="514350" indent="-514350">
              <a:lnSpc>
                <a:spcPct val="100000"/>
              </a:lnSpc>
              <a:buFont typeface="+mj-lt"/>
              <a:buAutoNum type="arabicPeriod"/>
            </a:pPr>
            <a:r>
              <a:rPr lang="en-IN" sz="2000" dirty="0">
                <a:latin typeface="Cambria" panose="02040503050406030204" pitchFamily="18" charset="0"/>
                <a:ea typeface="Cambria" panose="02040503050406030204" pitchFamily="18" charset="0"/>
              </a:rPr>
              <a:t>Sales by Outlet Size</a:t>
            </a:r>
          </a:p>
          <a:p>
            <a:pPr marL="514350" indent="-514350">
              <a:lnSpc>
                <a:spcPct val="100000"/>
              </a:lnSpc>
              <a:buFont typeface="+mj-lt"/>
              <a:buAutoNum type="arabicPeriod"/>
            </a:pPr>
            <a:r>
              <a:rPr lang="en-IN" sz="2000" dirty="0">
                <a:latin typeface="Cambria" panose="02040503050406030204" pitchFamily="18" charset="0"/>
                <a:ea typeface="Cambria" panose="02040503050406030204" pitchFamily="18" charset="0"/>
              </a:rPr>
              <a:t>Sales by Outlet Location</a:t>
            </a:r>
          </a:p>
          <a:p>
            <a:pPr marL="514350" indent="-514350">
              <a:lnSpc>
                <a:spcPct val="100000"/>
              </a:lnSpc>
              <a:buFont typeface="+mj-lt"/>
              <a:buAutoNum type="arabicPeriod"/>
            </a:pPr>
            <a:r>
              <a:rPr lang="en-IN" sz="2000" dirty="0">
                <a:latin typeface="Cambria" panose="02040503050406030204" pitchFamily="18" charset="0"/>
                <a:ea typeface="Cambria" panose="02040503050406030204" pitchFamily="18" charset="0"/>
              </a:rPr>
              <a:t>All Metrics by Outlet Type</a:t>
            </a:r>
          </a:p>
        </p:txBody>
      </p:sp>
      <p:sp>
        <p:nvSpPr>
          <p:cNvPr id="4" name="Oval 3">
            <a:extLst>
              <a:ext uri="{FF2B5EF4-FFF2-40B4-BE49-F238E27FC236}">
                <a16:creationId xmlns:a16="http://schemas.microsoft.com/office/drawing/2014/main" id="{841245B4-B8A1-A507-6EDE-FE6E4003D4B4}"/>
              </a:ext>
            </a:extLst>
          </p:cNvPr>
          <p:cNvSpPr/>
          <p:nvPr/>
        </p:nvSpPr>
        <p:spPr>
          <a:xfrm rot="1667545">
            <a:off x="-716326" y="-725392"/>
            <a:ext cx="1727729" cy="1704955"/>
          </a:xfrm>
          <a:prstGeom prst="ellipse">
            <a:avLst/>
          </a:prstGeom>
          <a:ln>
            <a:solidFill>
              <a:schemeClr val="bg2">
                <a:lumMod val="10000"/>
              </a:schemeClr>
            </a:solidFill>
          </a:ln>
          <a:effectLst>
            <a:outerShdw blurRad="50800" dist="38100" dir="2700000" algn="tl" rotWithShape="0">
              <a:prstClr val="black">
                <a:alpha val="40000"/>
              </a:prstClr>
            </a:outerShdw>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ln>
                <a:solidFill>
                  <a:schemeClr val="bg2">
                    <a:lumMod val="10000"/>
                  </a:schemeClr>
                </a:solidFill>
              </a:ln>
              <a:effectLst>
                <a:glow rad="63500">
                  <a:schemeClr val="accent2">
                    <a:satMod val="175000"/>
                    <a:alpha val="40000"/>
                  </a:schemeClr>
                </a:glow>
              </a:effectLst>
            </a:endParaRPr>
          </a:p>
        </p:txBody>
      </p:sp>
      <p:sp>
        <p:nvSpPr>
          <p:cNvPr id="5" name="TextBox 4">
            <a:extLst>
              <a:ext uri="{FF2B5EF4-FFF2-40B4-BE49-F238E27FC236}">
                <a16:creationId xmlns:a16="http://schemas.microsoft.com/office/drawing/2014/main" id="{158347EC-3EDD-97E3-2DD9-ABD60A2CAD64}"/>
              </a:ext>
            </a:extLst>
          </p:cNvPr>
          <p:cNvSpPr txBox="1"/>
          <p:nvPr/>
        </p:nvSpPr>
        <p:spPr>
          <a:xfrm>
            <a:off x="153759" y="7355"/>
            <a:ext cx="606053" cy="769441"/>
          </a:xfrm>
          <a:prstGeom prst="rect">
            <a:avLst/>
          </a:prstGeom>
          <a:noFill/>
        </p:spPr>
        <p:txBody>
          <a:bodyPr wrap="square" rtlCol="0">
            <a:spAutoFit/>
          </a:bodyPr>
          <a:lstStyle/>
          <a:p>
            <a:r>
              <a:rPr lang="en-IN" sz="4400" dirty="0">
                <a:latin typeface="Lato Black" panose="020F0A02020204030203" pitchFamily="34" charset="0"/>
              </a:rPr>
              <a:t>3</a:t>
            </a:r>
          </a:p>
        </p:txBody>
      </p:sp>
      <p:sp>
        <p:nvSpPr>
          <p:cNvPr id="11" name="Rectangle 10">
            <a:extLst>
              <a:ext uri="{FF2B5EF4-FFF2-40B4-BE49-F238E27FC236}">
                <a16:creationId xmlns:a16="http://schemas.microsoft.com/office/drawing/2014/main" id="{CDCF2868-FD29-3B7E-86BB-33AC2CF598E7}"/>
              </a:ext>
            </a:extLst>
          </p:cNvPr>
          <p:cNvSpPr/>
          <p:nvPr/>
        </p:nvSpPr>
        <p:spPr>
          <a:xfrm>
            <a:off x="10048568" y="0"/>
            <a:ext cx="2143432" cy="6857999"/>
          </a:xfrm>
          <a:prstGeom prst="rect">
            <a:avLst/>
          </a:prstGeom>
          <a:solidFill>
            <a:srgbClr val="00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reeform 3">
            <a:extLst>
              <a:ext uri="{FF2B5EF4-FFF2-40B4-BE49-F238E27FC236}">
                <a16:creationId xmlns:a16="http://schemas.microsoft.com/office/drawing/2014/main" id="{2F18EDAC-8D8E-0297-D0DD-79F121EC4EDC}"/>
              </a:ext>
            </a:extLst>
          </p:cNvPr>
          <p:cNvSpPr/>
          <p:nvPr/>
        </p:nvSpPr>
        <p:spPr>
          <a:xfrm>
            <a:off x="8150942" y="1438530"/>
            <a:ext cx="3795251" cy="3786787"/>
          </a:xfrm>
          <a:custGeom>
            <a:avLst/>
            <a:gdLst/>
            <a:ahLst/>
            <a:cxnLst/>
            <a:rect l="l" t="t" r="r" b="b"/>
            <a:pathLst>
              <a:path w="7234999" h="7234999">
                <a:moveTo>
                  <a:pt x="0" y="0"/>
                </a:moveTo>
                <a:lnTo>
                  <a:pt x="7235000" y="0"/>
                </a:lnTo>
                <a:lnTo>
                  <a:pt x="7235000" y="7234999"/>
                </a:lnTo>
                <a:lnTo>
                  <a:pt x="0" y="723499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IN"/>
          </a:p>
        </p:txBody>
      </p:sp>
      <p:pic>
        <p:nvPicPr>
          <p:cNvPr id="16" name="Picture 15">
            <a:extLst>
              <a:ext uri="{FF2B5EF4-FFF2-40B4-BE49-F238E27FC236}">
                <a16:creationId xmlns:a16="http://schemas.microsoft.com/office/drawing/2014/main" id="{FD2ACAE6-4977-4080-5EE8-A15100D471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23338" y="1806694"/>
            <a:ext cx="3050458" cy="305045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a:extLst>
              <a:ext uri="{FF2B5EF4-FFF2-40B4-BE49-F238E27FC236}">
                <a16:creationId xmlns:a16="http://schemas.microsoft.com/office/drawing/2014/main" id="{374D9B50-AEEF-7332-86FE-11B047BC06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58304" y="127085"/>
            <a:ext cx="461726" cy="461726"/>
          </a:xfrm>
          <a:prstGeom prst="rect">
            <a:avLst/>
          </a:prstGeom>
        </p:spPr>
      </p:pic>
    </p:spTree>
    <p:extLst>
      <p:ext uri="{BB962C8B-B14F-4D97-AF65-F5344CB8AC3E}">
        <p14:creationId xmlns:p14="http://schemas.microsoft.com/office/powerpoint/2010/main" val="799581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52F485CD-C6A6-633A-C98A-58CBAA51CB88}"/>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40592" y="0"/>
            <a:ext cx="12232592" cy="6928128"/>
          </a:xfrm>
          <a:prstGeom prst="rect">
            <a:avLst/>
          </a:prstGeom>
        </p:spPr>
      </p:pic>
      <p:sp>
        <p:nvSpPr>
          <p:cNvPr id="2" name="Title 1">
            <a:extLst>
              <a:ext uri="{FF2B5EF4-FFF2-40B4-BE49-F238E27FC236}">
                <a16:creationId xmlns:a16="http://schemas.microsoft.com/office/drawing/2014/main" id="{BB33B442-7291-6EF2-562A-529F4017CF9B}"/>
              </a:ext>
            </a:extLst>
          </p:cNvPr>
          <p:cNvSpPr>
            <a:spLocks noGrp="1"/>
          </p:cNvSpPr>
          <p:nvPr>
            <p:ph type="title"/>
          </p:nvPr>
        </p:nvSpPr>
        <p:spPr>
          <a:xfrm>
            <a:off x="1395548" y="993844"/>
            <a:ext cx="9429044" cy="629461"/>
          </a:xfrm>
        </p:spPr>
        <p:txBody>
          <a:bodyPr vert="horz" lIns="91440" tIns="45720" rIns="91440" bIns="45720" rtlCol="0">
            <a:normAutofit/>
          </a:bodyPr>
          <a:lstStyle/>
          <a:p>
            <a:pPr>
              <a:spcBef>
                <a:spcPts val="1000"/>
              </a:spcBef>
            </a:pPr>
            <a:r>
              <a:rPr lang="en-US" sz="1800" u="sng" dirty="0">
                <a:latin typeface="+mn-lt"/>
                <a:ea typeface="Cambria" panose="02040503050406030204" pitchFamily="18" charset="0"/>
                <a:cs typeface="+mn-cs"/>
              </a:rPr>
              <a:t>These KPI's provide an overview of sales and customer satisfaction for Blinkit</a:t>
            </a:r>
            <a:endParaRPr lang="en-IN" sz="1800" u="sng" dirty="0">
              <a:latin typeface="+mn-lt"/>
              <a:ea typeface="Cambria" panose="02040503050406030204" pitchFamily="18" charset="0"/>
              <a:cs typeface="+mn-cs"/>
            </a:endParaRPr>
          </a:p>
        </p:txBody>
      </p:sp>
      <p:pic>
        <p:nvPicPr>
          <p:cNvPr id="5" name="Content Placeholder 4">
            <a:extLst>
              <a:ext uri="{FF2B5EF4-FFF2-40B4-BE49-F238E27FC236}">
                <a16:creationId xmlns:a16="http://schemas.microsoft.com/office/drawing/2014/main" id="{A9045DBB-8054-3CB0-2B5E-A342501C52E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49721" y="1773438"/>
            <a:ext cx="2238687" cy="933580"/>
          </a:xfrm>
          <a:ln>
            <a:noFill/>
          </a:ln>
          <a:effectLst>
            <a:outerShdw blurRad="63500" sx="102000" sy="102000" algn="ctr" rotWithShape="0">
              <a:prstClr val="black">
                <a:alpha val="40000"/>
              </a:prstClr>
            </a:outerShdw>
          </a:effectLst>
        </p:spPr>
      </p:pic>
      <p:sp>
        <p:nvSpPr>
          <p:cNvPr id="14" name="Title 1">
            <a:extLst>
              <a:ext uri="{FF2B5EF4-FFF2-40B4-BE49-F238E27FC236}">
                <a16:creationId xmlns:a16="http://schemas.microsoft.com/office/drawing/2014/main" id="{1E06EA1A-D8D5-D30E-6B0C-DB25425AEC2B}"/>
              </a:ext>
            </a:extLst>
          </p:cNvPr>
          <p:cNvSpPr txBox="1">
            <a:spLocks/>
          </p:cNvSpPr>
          <p:nvPr/>
        </p:nvSpPr>
        <p:spPr>
          <a:xfrm>
            <a:off x="1063742" y="100165"/>
            <a:ext cx="8115016" cy="1089253"/>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Kamerik205 3" panose="020B0903030600020004" pitchFamily="34" charset="0"/>
              </a:rPr>
              <a:t>DASHBOARD (KPI’s)</a:t>
            </a:r>
          </a:p>
        </p:txBody>
      </p:sp>
      <p:pic>
        <p:nvPicPr>
          <p:cNvPr id="17" name="Picture 16">
            <a:extLst>
              <a:ext uri="{FF2B5EF4-FFF2-40B4-BE49-F238E27FC236}">
                <a16:creationId xmlns:a16="http://schemas.microsoft.com/office/drawing/2014/main" id="{E5D1037E-7A99-0BFF-2C73-735572AB65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2299" y="5491615"/>
            <a:ext cx="2284201" cy="996918"/>
          </a:xfrm>
          <a:prstGeom prst="rect">
            <a:avLst/>
          </a:prstGeom>
          <a:effectLst>
            <a:outerShdw blurRad="63500" sx="102000" sy="102000" algn="ctr" rotWithShape="0">
              <a:prstClr val="black">
                <a:alpha val="40000"/>
              </a:prstClr>
            </a:outerShdw>
          </a:effectLst>
        </p:spPr>
      </p:pic>
      <p:pic>
        <p:nvPicPr>
          <p:cNvPr id="19" name="Picture 18">
            <a:extLst>
              <a:ext uri="{FF2B5EF4-FFF2-40B4-BE49-F238E27FC236}">
                <a16:creationId xmlns:a16="http://schemas.microsoft.com/office/drawing/2014/main" id="{704F9EA9-80F9-CE6D-2495-150FBFC74C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2299" y="4253167"/>
            <a:ext cx="2267266" cy="962159"/>
          </a:xfrm>
          <a:prstGeom prst="rect">
            <a:avLst/>
          </a:prstGeom>
          <a:effectLst>
            <a:outerShdw blurRad="63500" sx="102000" sy="102000" algn="ctr" rotWithShape="0">
              <a:prstClr val="black">
                <a:alpha val="40000"/>
              </a:prstClr>
            </a:outerShdw>
          </a:effectLst>
        </p:spPr>
      </p:pic>
      <p:pic>
        <p:nvPicPr>
          <p:cNvPr id="21" name="Picture 20">
            <a:extLst>
              <a:ext uri="{FF2B5EF4-FFF2-40B4-BE49-F238E27FC236}">
                <a16:creationId xmlns:a16="http://schemas.microsoft.com/office/drawing/2014/main" id="{1AB506D9-BDEE-0FD1-72E1-E208741EA8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9721" y="2999013"/>
            <a:ext cx="2257740" cy="962159"/>
          </a:xfrm>
          <a:prstGeom prst="rect">
            <a:avLst/>
          </a:prstGeom>
          <a:effectLst>
            <a:outerShdw blurRad="63500" sx="102000" sy="102000" algn="ctr" rotWithShape="0">
              <a:prstClr val="black">
                <a:alpha val="40000"/>
              </a:prstClr>
            </a:outerShdw>
          </a:effectLst>
        </p:spPr>
      </p:pic>
      <p:pic>
        <p:nvPicPr>
          <p:cNvPr id="27" name="Graphic 26" descr="Line arrow: Straight with solid fill">
            <a:extLst>
              <a:ext uri="{FF2B5EF4-FFF2-40B4-BE49-F238E27FC236}">
                <a16:creationId xmlns:a16="http://schemas.microsoft.com/office/drawing/2014/main" id="{598EA14B-34B2-1F4F-2E1F-1ABCEB90158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3782906" y="1767725"/>
            <a:ext cx="914400" cy="914400"/>
          </a:xfrm>
          <a:prstGeom prst="rect">
            <a:avLst/>
          </a:prstGeom>
        </p:spPr>
      </p:pic>
      <p:pic>
        <p:nvPicPr>
          <p:cNvPr id="28" name="Graphic 27" descr="Line arrow: Straight with solid fill">
            <a:extLst>
              <a:ext uri="{FF2B5EF4-FFF2-40B4-BE49-F238E27FC236}">
                <a16:creationId xmlns:a16="http://schemas.microsoft.com/office/drawing/2014/main" id="{8ADB2629-3950-0A0A-6CBB-6262F7EF6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3782907" y="3014257"/>
            <a:ext cx="914400" cy="914400"/>
          </a:xfrm>
          <a:prstGeom prst="rect">
            <a:avLst/>
          </a:prstGeom>
        </p:spPr>
      </p:pic>
      <p:pic>
        <p:nvPicPr>
          <p:cNvPr id="29" name="Graphic 28" descr="Line arrow: Straight with solid fill">
            <a:extLst>
              <a:ext uri="{FF2B5EF4-FFF2-40B4-BE49-F238E27FC236}">
                <a16:creationId xmlns:a16="http://schemas.microsoft.com/office/drawing/2014/main" id="{75A08E86-F09E-3B7C-BADC-0F933D0031A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3782907" y="4260789"/>
            <a:ext cx="914400" cy="914400"/>
          </a:xfrm>
          <a:prstGeom prst="rect">
            <a:avLst/>
          </a:prstGeom>
        </p:spPr>
      </p:pic>
      <p:pic>
        <p:nvPicPr>
          <p:cNvPr id="30" name="Graphic 29" descr="Line arrow: Straight with solid fill">
            <a:extLst>
              <a:ext uri="{FF2B5EF4-FFF2-40B4-BE49-F238E27FC236}">
                <a16:creationId xmlns:a16="http://schemas.microsoft.com/office/drawing/2014/main" id="{199AEFB0-B730-EC97-33AE-2D94290DC4B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3782907" y="5507321"/>
            <a:ext cx="914400" cy="914400"/>
          </a:xfrm>
          <a:prstGeom prst="rect">
            <a:avLst/>
          </a:prstGeom>
        </p:spPr>
      </p:pic>
      <p:sp>
        <p:nvSpPr>
          <p:cNvPr id="32" name="Rectangle 1">
            <a:extLst>
              <a:ext uri="{FF2B5EF4-FFF2-40B4-BE49-F238E27FC236}">
                <a16:creationId xmlns:a16="http://schemas.microsoft.com/office/drawing/2014/main" id="{8D0291A9-EB08-B712-52E6-E34ADD990A99}"/>
              </a:ext>
            </a:extLst>
          </p:cNvPr>
          <p:cNvSpPr>
            <a:spLocks noChangeArrowheads="1"/>
          </p:cNvSpPr>
          <p:nvPr/>
        </p:nvSpPr>
        <p:spPr bwMode="auto">
          <a:xfrm>
            <a:off x="-1" y="-323165"/>
            <a:ext cx="24407891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The total revenue generated from all items sold.</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3" name="Rectangle 2">
            <a:extLst>
              <a:ext uri="{FF2B5EF4-FFF2-40B4-BE49-F238E27FC236}">
                <a16:creationId xmlns:a16="http://schemas.microsoft.com/office/drawing/2014/main" id="{BB28D2E1-F61C-F15E-19A7-29F4BBE39C41}"/>
              </a:ext>
            </a:extLst>
          </p:cNvPr>
          <p:cNvSpPr>
            <a:spLocks noChangeArrowheads="1"/>
          </p:cNvSpPr>
          <p:nvPr/>
        </p:nvSpPr>
        <p:spPr bwMode="auto">
          <a:xfrm>
            <a:off x="-436880" y="-473731"/>
            <a:ext cx="1694281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The total revenue generated from all items sold.</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4" name="Rectangle 3">
            <a:extLst>
              <a:ext uri="{FF2B5EF4-FFF2-40B4-BE49-F238E27FC236}">
                <a16:creationId xmlns:a16="http://schemas.microsoft.com/office/drawing/2014/main" id="{A84FF6AC-A4FF-ACC9-D9D9-9A39D65D81EF}"/>
              </a:ext>
            </a:extLst>
          </p:cNvPr>
          <p:cNvSpPr>
            <a:spLocks noChangeArrowheads="1"/>
          </p:cNvSpPr>
          <p:nvPr/>
        </p:nvSpPr>
        <p:spPr bwMode="auto">
          <a:xfrm>
            <a:off x="0" y="-323165"/>
            <a:ext cx="515076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total revenue generated from all items sold.</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1" name="TextBox 30">
            <a:extLst>
              <a:ext uri="{FF2B5EF4-FFF2-40B4-BE49-F238E27FC236}">
                <a16:creationId xmlns:a16="http://schemas.microsoft.com/office/drawing/2014/main" id="{3BEC1FEA-4020-EE52-3A57-59F1EBC7E563}"/>
              </a:ext>
            </a:extLst>
          </p:cNvPr>
          <p:cNvSpPr txBox="1"/>
          <p:nvPr/>
        </p:nvSpPr>
        <p:spPr>
          <a:xfrm>
            <a:off x="5008879" y="2005600"/>
            <a:ext cx="5139319" cy="369332"/>
          </a:xfrm>
          <a:prstGeom prst="rect">
            <a:avLst/>
          </a:prstGeom>
          <a:noFill/>
        </p:spPr>
        <p:txBody>
          <a:bodyPr wrap="square" rtlCol="0">
            <a:spAutoFit/>
          </a:bodyPr>
          <a:lstStyle>
            <a:defPPr>
              <a:defRPr lang="en-US"/>
            </a:defPPr>
            <a:lvl1pPr>
              <a:defRPr/>
            </a:lvl1pPr>
          </a:lstStyle>
          <a:p>
            <a:r>
              <a:rPr lang="en-US" dirty="0"/>
              <a:t>The Total Revenue generated from all items sold.</a:t>
            </a:r>
            <a:endParaRPr lang="en-IN" dirty="0"/>
          </a:p>
        </p:txBody>
      </p:sp>
      <p:sp>
        <p:nvSpPr>
          <p:cNvPr id="35" name="TextBox 34">
            <a:extLst>
              <a:ext uri="{FF2B5EF4-FFF2-40B4-BE49-F238E27FC236}">
                <a16:creationId xmlns:a16="http://schemas.microsoft.com/office/drawing/2014/main" id="{4ED3118C-DC14-F8C3-66A8-375CDFCE5DBA}"/>
              </a:ext>
            </a:extLst>
          </p:cNvPr>
          <p:cNvSpPr txBox="1"/>
          <p:nvPr/>
        </p:nvSpPr>
        <p:spPr>
          <a:xfrm>
            <a:off x="5008879" y="3255670"/>
            <a:ext cx="5139319" cy="369332"/>
          </a:xfrm>
          <a:prstGeom prst="rect">
            <a:avLst/>
          </a:prstGeom>
          <a:noFill/>
        </p:spPr>
        <p:txBody>
          <a:bodyPr wrap="square" rtlCol="0">
            <a:spAutoFit/>
          </a:bodyPr>
          <a:lstStyle/>
          <a:p>
            <a:r>
              <a:rPr lang="en-US" dirty="0"/>
              <a:t>The Average Revenue earned per transaction.</a:t>
            </a:r>
            <a:endParaRPr lang="en-IN" dirty="0"/>
          </a:p>
        </p:txBody>
      </p:sp>
      <p:sp>
        <p:nvSpPr>
          <p:cNvPr id="38" name="Oval 37">
            <a:extLst>
              <a:ext uri="{FF2B5EF4-FFF2-40B4-BE49-F238E27FC236}">
                <a16:creationId xmlns:a16="http://schemas.microsoft.com/office/drawing/2014/main" id="{DBAB2CD3-99D6-D6B8-1B86-2DC0B1083C7E}"/>
              </a:ext>
            </a:extLst>
          </p:cNvPr>
          <p:cNvSpPr/>
          <p:nvPr/>
        </p:nvSpPr>
        <p:spPr>
          <a:xfrm rot="1667545">
            <a:off x="-716326" y="-725392"/>
            <a:ext cx="1727729" cy="1704955"/>
          </a:xfrm>
          <a:prstGeom prst="ellipse">
            <a:avLst/>
          </a:prstGeom>
          <a:ln>
            <a:solidFill>
              <a:schemeClr val="bg2">
                <a:lumMod val="10000"/>
              </a:schemeClr>
            </a:solidFill>
          </a:ln>
          <a:effectLst>
            <a:outerShdw blurRad="50800" dist="38100" dir="2700000" algn="tl" rotWithShape="0">
              <a:prstClr val="black">
                <a:alpha val="40000"/>
              </a:prstClr>
            </a:outerShdw>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ln>
                <a:solidFill>
                  <a:schemeClr val="bg2">
                    <a:lumMod val="10000"/>
                  </a:schemeClr>
                </a:solidFill>
              </a:ln>
              <a:effectLst>
                <a:glow rad="63500">
                  <a:schemeClr val="accent2">
                    <a:satMod val="175000"/>
                    <a:alpha val="40000"/>
                  </a:schemeClr>
                </a:glow>
              </a:effectLst>
            </a:endParaRPr>
          </a:p>
        </p:txBody>
      </p:sp>
      <p:sp>
        <p:nvSpPr>
          <p:cNvPr id="37" name="TextBox 36">
            <a:extLst>
              <a:ext uri="{FF2B5EF4-FFF2-40B4-BE49-F238E27FC236}">
                <a16:creationId xmlns:a16="http://schemas.microsoft.com/office/drawing/2014/main" id="{9DF14BBF-7E56-5B9A-793C-250688488E5A}"/>
              </a:ext>
            </a:extLst>
          </p:cNvPr>
          <p:cNvSpPr txBox="1"/>
          <p:nvPr/>
        </p:nvSpPr>
        <p:spPr>
          <a:xfrm>
            <a:off x="5008877" y="5755809"/>
            <a:ext cx="5974837" cy="369332"/>
          </a:xfrm>
          <a:prstGeom prst="rect">
            <a:avLst/>
          </a:prstGeom>
          <a:noFill/>
        </p:spPr>
        <p:txBody>
          <a:bodyPr wrap="square" rtlCol="0">
            <a:spAutoFit/>
          </a:bodyPr>
          <a:lstStyle/>
          <a:p>
            <a:r>
              <a:rPr lang="en-US" dirty="0"/>
              <a:t>The Average customer satisfaction rating for purchased items.</a:t>
            </a:r>
            <a:endParaRPr lang="en-IN" dirty="0"/>
          </a:p>
        </p:txBody>
      </p:sp>
      <p:sp>
        <p:nvSpPr>
          <p:cNvPr id="36" name="TextBox 35">
            <a:extLst>
              <a:ext uri="{FF2B5EF4-FFF2-40B4-BE49-F238E27FC236}">
                <a16:creationId xmlns:a16="http://schemas.microsoft.com/office/drawing/2014/main" id="{538F49D9-1798-40F8-2884-C318F0B64502}"/>
              </a:ext>
            </a:extLst>
          </p:cNvPr>
          <p:cNvSpPr txBox="1"/>
          <p:nvPr/>
        </p:nvSpPr>
        <p:spPr>
          <a:xfrm>
            <a:off x="5008878" y="4505740"/>
            <a:ext cx="5139319" cy="369332"/>
          </a:xfrm>
          <a:prstGeom prst="rect">
            <a:avLst/>
          </a:prstGeom>
          <a:noFill/>
        </p:spPr>
        <p:txBody>
          <a:bodyPr wrap="square" rtlCol="0">
            <a:spAutoFit/>
          </a:bodyPr>
          <a:lstStyle/>
          <a:p>
            <a:r>
              <a:rPr lang="en-US" dirty="0"/>
              <a:t>The Total count of items sold across all transactions.</a:t>
            </a:r>
            <a:endParaRPr lang="en-IN" dirty="0"/>
          </a:p>
        </p:txBody>
      </p:sp>
      <p:sp>
        <p:nvSpPr>
          <p:cNvPr id="39" name="TextBox 38">
            <a:extLst>
              <a:ext uri="{FF2B5EF4-FFF2-40B4-BE49-F238E27FC236}">
                <a16:creationId xmlns:a16="http://schemas.microsoft.com/office/drawing/2014/main" id="{F0BC23CF-9A78-2BB0-2FE1-881FF9C25B62}"/>
              </a:ext>
            </a:extLst>
          </p:cNvPr>
          <p:cNvSpPr txBox="1"/>
          <p:nvPr/>
        </p:nvSpPr>
        <p:spPr>
          <a:xfrm>
            <a:off x="153759" y="7355"/>
            <a:ext cx="606053" cy="769441"/>
          </a:xfrm>
          <a:prstGeom prst="rect">
            <a:avLst/>
          </a:prstGeom>
          <a:noFill/>
        </p:spPr>
        <p:txBody>
          <a:bodyPr wrap="square" rtlCol="0">
            <a:spAutoFit/>
          </a:bodyPr>
          <a:lstStyle/>
          <a:p>
            <a:r>
              <a:rPr lang="en-IN" sz="4400" dirty="0">
                <a:latin typeface="Lato Black" panose="020F0A02020204030203" pitchFamily="34" charset="0"/>
              </a:rPr>
              <a:t>4</a:t>
            </a:r>
          </a:p>
        </p:txBody>
      </p:sp>
      <p:pic>
        <p:nvPicPr>
          <p:cNvPr id="42" name="Graphic 41" descr="Line arrow: Straight with solid fill">
            <a:extLst>
              <a:ext uri="{FF2B5EF4-FFF2-40B4-BE49-F238E27FC236}">
                <a16:creationId xmlns:a16="http://schemas.microsoft.com/office/drawing/2014/main" id="{23FC20B2-1C44-7C1C-5151-FD152B1C2DB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1095779" y="1098221"/>
            <a:ext cx="289727" cy="420705"/>
          </a:xfrm>
          <a:prstGeom prst="rect">
            <a:avLst/>
          </a:prstGeom>
        </p:spPr>
      </p:pic>
      <p:pic>
        <p:nvPicPr>
          <p:cNvPr id="3" name="Picture 2">
            <a:extLst>
              <a:ext uri="{FF2B5EF4-FFF2-40B4-BE49-F238E27FC236}">
                <a16:creationId xmlns:a16="http://schemas.microsoft.com/office/drawing/2014/main" id="{7126BBF5-7EF1-B9DE-445A-25C11B0E9D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558304" y="127085"/>
            <a:ext cx="461726" cy="461726"/>
          </a:xfrm>
          <a:prstGeom prst="rect">
            <a:avLst/>
          </a:prstGeom>
        </p:spPr>
      </p:pic>
    </p:spTree>
    <p:extLst>
      <p:ext uri="{BB962C8B-B14F-4D97-AF65-F5344CB8AC3E}">
        <p14:creationId xmlns:p14="http://schemas.microsoft.com/office/powerpoint/2010/main" val="1612555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4">
            <a:alpha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644A3-FAE6-0B3D-AD1A-A65B6BAD8D33}"/>
              </a:ext>
            </a:extLst>
          </p:cNvPr>
          <p:cNvSpPr>
            <a:spLocks noGrp="1"/>
          </p:cNvSpPr>
          <p:nvPr>
            <p:ph type="title"/>
          </p:nvPr>
        </p:nvSpPr>
        <p:spPr>
          <a:xfrm>
            <a:off x="1601753" y="187320"/>
            <a:ext cx="7035800" cy="960758"/>
          </a:xfrm>
          <a:effectLst>
            <a:outerShdw blurRad="50800" dist="38100" dir="2700000" algn="tl" rotWithShape="0">
              <a:prstClr val="black">
                <a:alpha val="40000"/>
              </a:prstClr>
            </a:outerShdw>
          </a:effectLst>
        </p:spPr>
        <p:txBody>
          <a:bodyPr vert="horz" lIns="91440" tIns="45720" rIns="91440" bIns="45720" rtlCol="0" anchor="ctr">
            <a:normAutofit/>
          </a:bodyPr>
          <a:lstStyle/>
          <a:p>
            <a:r>
              <a:rPr lang="en-IN" sz="3600" dirty="0">
                <a:latin typeface="Kamerik205 3" panose="020B0903030600020004" pitchFamily="34" charset="0"/>
              </a:rPr>
              <a:t>DASHBOARD VISUALS</a:t>
            </a:r>
          </a:p>
        </p:txBody>
      </p:sp>
      <p:pic>
        <p:nvPicPr>
          <p:cNvPr id="5" name="Content Placeholder 4">
            <a:extLst>
              <a:ext uri="{FF2B5EF4-FFF2-40B4-BE49-F238E27FC236}">
                <a16:creationId xmlns:a16="http://schemas.microsoft.com/office/drawing/2014/main" id="{0A2AD289-1412-6F05-B4B9-4575E7BFC21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737"/>
          <a:stretch/>
        </p:blipFill>
        <p:spPr>
          <a:xfrm>
            <a:off x="1906038" y="1803397"/>
            <a:ext cx="4476982" cy="4023361"/>
          </a:xfrm>
          <a:ln w="28575">
            <a:solidFill>
              <a:srgbClr val="008000"/>
            </a:solidFill>
          </a:ln>
          <a:effectLst>
            <a:outerShdw blurRad="50800" dist="50800" dir="5400000" sx="102000" sy="102000" algn="ctr" rotWithShape="0">
              <a:srgbClr val="000000">
                <a:alpha val="17000"/>
              </a:srgbClr>
            </a:outerShdw>
          </a:effectLst>
        </p:spPr>
      </p:pic>
      <p:pic>
        <p:nvPicPr>
          <p:cNvPr id="7" name="Picture 6">
            <a:extLst>
              <a:ext uri="{FF2B5EF4-FFF2-40B4-BE49-F238E27FC236}">
                <a16:creationId xmlns:a16="http://schemas.microsoft.com/office/drawing/2014/main" id="{5CE94DAB-2C1F-4FD9-CFEB-5574EE945DFE}"/>
              </a:ext>
            </a:extLst>
          </p:cNvPr>
          <p:cNvPicPr>
            <a:picLocks noChangeAspect="1"/>
          </p:cNvPicPr>
          <p:nvPr/>
        </p:nvPicPr>
        <p:blipFill>
          <a:blip r:embed="rId3">
            <a:extLst>
              <a:ext uri="{28A0092B-C50C-407E-A947-70E740481C1C}">
                <a14:useLocalDpi xmlns:a14="http://schemas.microsoft.com/office/drawing/2010/main" val="0"/>
              </a:ext>
            </a:extLst>
          </a:blip>
          <a:srcRect l="923"/>
          <a:stretch/>
        </p:blipFill>
        <p:spPr>
          <a:xfrm>
            <a:off x="6787298" y="1148078"/>
            <a:ext cx="4566501" cy="5334000"/>
          </a:xfrm>
          <a:prstGeom prst="rect">
            <a:avLst/>
          </a:prstGeom>
          <a:ln w="28575">
            <a:solidFill>
              <a:srgbClr val="008000"/>
            </a:solidFill>
          </a:ln>
          <a:effectLst>
            <a:outerShdw blurRad="50800" dist="50800" dir="5400000" algn="ctr" rotWithShape="0">
              <a:srgbClr val="000000">
                <a:alpha val="43137"/>
              </a:srgbClr>
            </a:outerShdw>
          </a:effectLst>
        </p:spPr>
      </p:pic>
      <p:sp>
        <p:nvSpPr>
          <p:cNvPr id="10" name="Title 1">
            <a:extLst>
              <a:ext uri="{FF2B5EF4-FFF2-40B4-BE49-F238E27FC236}">
                <a16:creationId xmlns:a16="http://schemas.microsoft.com/office/drawing/2014/main" id="{779BEF62-1BA8-0157-B2FA-470540E5267D}"/>
              </a:ext>
            </a:extLst>
          </p:cNvPr>
          <p:cNvSpPr txBox="1">
            <a:spLocks/>
          </p:cNvSpPr>
          <p:nvPr/>
        </p:nvSpPr>
        <p:spPr>
          <a:xfrm>
            <a:off x="2017798" y="1031242"/>
            <a:ext cx="4476982" cy="6294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sz="1800" u="sng" dirty="0">
                <a:latin typeface="+mn-lt"/>
                <a:ea typeface="Cambria" panose="02040503050406030204" pitchFamily="18" charset="0"/>
                <a:cs typeface="+mn-cs"/>
              </a:rPr>
              <a:t>Visualizing Key Metrics and Trends for Blinkit</a:t>
            </a:r>
            <a:endParaRPr lang="en-IN" sz="1800" u="sng" dirty="0">
              <a:latin typeface="+mn-lt"/>
              <a:ea typeface="Cambria" panose="02040503050406030204" pitchFamily="18" charset="0"/>
              <a:cs typeface="+mn-cs"/>
            </a:endParaRPr>
          </a:p>
        </p:txBody>
      </p:sp>
      <p:pic>
        <p:nvPicPr>
          <p:cNvPr id="11" name="Graphic 10" descr="Line arrow: Straight with solid fill">
            <a:extLst>
              <a:ext uri="{FF2B5EF4-FFF2-40B4-BE49-F238E27FC236}">
                <a16:creationId xmlns:a16="http://schemas.microsoft.com/office/drawing/2014/main" id="{F26723A9-5BD9-45DC-9BC2-837273737E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1704701" y="1148078"/>
            <a:ext cx="284797" cy="413546"/>
          </a:xfrm>
          <a:prstGeom prst="rect">
            <a:avLst/>
          </a:prstGeom>
        </p:spPr>
      </p:pic>
      <p:sp>
        <p:nvSpPr>
          <p:cNvPr id="12" name="Oval 11">
            <a:extLst>
              <a:ext uri="{FF2B5EF4-FFF2-40B4-BE49-F238E27FC236}">
                <a16:creationId xmlns:a16="http://schemas.microsoft.com/office/drawing/2014/main" id="{FBAA074D-457E-0637-4428-E811EAAA7E0B}"/>
              </a:ext>
            </a:extLst>
          </p:cNvPr>
          <p:cNvSpPr/>
          <p:nvPr/>
        </p:nvSpPr>
        <p:spPr>
          <a:xfrm rot="1667545">
            <a:off x="-716326" y="-725392"/>
            <a:ext cx="1727729" cy="1704955"/>
          </a:xfrm>
          <a:prstGeom prst="ellipse">
            <a:avLst/>
          </a:prstGeom>
          <a:ln>
            <a:solidFill>
              <a:schemeClr val="bg2">
                <a:lumMod val="10000"/>
              </a:schemeClr>
            </a:solidFill>
          </a:ln>
          <a:effectLst>
            <a:outerShdw blurRad="50800" dist="38100" dir="2700000" algn="tl" rotWithShape="0">
              <a:prstClr val="black">
                <a:alpha val="40000"/>
              </a:prstClr>
            </a:outerShdw>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ln>
                <a:solidFill>
                  <a:schemeClr val="bg2">
                    <a:lumMod val="10000"/>
                  </a:schemeClr>
                </a:solidFill>
              </a:ln>
              <a:effectLst>
                <a:glow rad="63500">
                  <a:schemeClr val="accent2">
                    <a:satMod val="175000"/>
                    <a:alpha val="40000"/>
                  </a:schemeClr>
                </a:glow>
              </a:effectLst>
            </a:endParaRPr>
          </a:p>
        </p:txBody>
      </p:sp>
      <p:sp>
        <p:nvSpPr>
          <p:cNvPr id="13" name="TextBox 12">
            <a:extLst>
              <a:ext uri="{FF2B5EF4-FFF2-40B4-BE49-F238E27FC236}">
                <a16:creationId xmlns:a16="http://schemas.microsoft.com/office/drawing/2014/main" id="{D53FF267-4431-0079-E23C-CECA955C6CFC}"/>
              </a:ext>
            </a:extLst>
          </p:cNvPr>
          <p:cNvSpPr txBox="1"/>
          <p:nvPr/>
        </p:nvSpPr>
        <p:spPr>
          <a:xfrm>
            <a:off x="153759" y="7355"/>
            <a:ext cx="606053" cy="769441"/>
          </a:xfrm>
          <a:prstGeom prst="rect">
            <a:avLst/>
          </a:prstGeom>
          <a:noFill/>
        </p:spPr>
        <p:txBody>
          <a:bodyPr wrap="square" rtlCol="0">
            <a:spAutoFit/>
          </a:bodyPr>
          <a:lstStyle/>
          <a:p>
            <a:r>
              <a:rPr lang="en-IN" sz="4400" dirty="0">
                <a:latin typeface="Lato Black" panose="020F0A02020204030203" pitchFamily="34" charset="0"/>
              </a:rPr>
              <a:t>5</a:t>
            </a:r>
          </a:p>
        </p:txBody>
      </p:sp>
      <p:pic>
        <p:nvPicPr>
          <p:cNvPr id="4" name="Picture 3">
            <a:extLst>
              <a:ext uri="{FF2B5EF4-FFF2-40B4-BE49-F238E27FC236}">
                <a16:creationId xmlns:a16="http://schemas.microsoft.com/office/drawing/2014/main" id="{5E8352D6-0B11-9466-0719-A6CE0CE708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144372"/>
            <a:ext cx="2644690" cy="2713628"/>
          </a:xfrm>
          <a:prstGeom prst="rect">
            <a:avLst/>
          </a:prstGeom>
        </p:spPr>
      </p:pic>
      <p:pic>
        <p:nvPicPr>
          <p:cNvPr id="3" name="Picture 2">
            <a:extLst>
              <a:ext uri="{FF2B5EF4-FFF2-40B4-BE49-F238E27FC236}">
                <a16:creationId xmlns:a16="http://schemas.microsoft.com/office/drawing/2014/main" id="{6EE232EC-D7D0-D971-53C3-257B1343AA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558304" y="127085"/>
            <a:ext cx="461726" cy="461726"/>
          </a:xfrm>
          <a:prstGeom prst="rect">
            <a:avLst/>
          </a:prstGeom>
        </p:spPr>
      </p:pic>
    </p:spTree>
    <p:extLst>
      <p:ext uri="{BB962C8B-B14F-4D97-AF65-F5344CB8AC3E}">
        <p14:creationId xmlns:p14="http://schemas.microsoft.com/office/powerpoint/2010/main" val="3845570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alpha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E6043-FB4E-9F20-E4CE-717F9DC9BC23}"/>
              </a:ext>
            </a:extLst>
          </p:cNvPr>
          <p:cNvSpPr>
            <a:spLocks noGrp="1"/>
          </p:cNvSpPr>
          <p:nvPr>
            <p:ph type="title"/>
          </p:nvPr>
        </p:nvSpPr>
        <p:spPr>
          <a:xfrm>
            <a:off x="1426265" y="228600"/>
            <a:ext cx="9339470" cy="589032"/>
          </a:xfrm>
          <a:effectLst>
            <a:outerShdw blurRad="50800" dist="38100" dir="2700000" algn="tl" rotWithShape="0">
              <a:prstClr val="black">
                <a:alpha val="40000"/>
              </a:prstClr>
            </a:outerShdw>
          </a:effectLst>
        </p:spPr>
        <p:txBody>
          <a:bodyPr vert="horz" lIns="91440" tIns="45720" rIns="91440" bIns="45720" rtlCol="0" anchor="ctr">
            <a:normAutofit/>
          </a:bodyPr>
          <a:lstStyle/>
          <a:p>
            <a:r>
              <a:rPr lang="en-IN" sz="3600" dirty="0">
                <a:latin typeface="Kamerik205 3" panose="020B0903030600020004" pitchFamily="34" charset="0"/>
              </a:rPr>
              <a:t>COMPLETE DASHBOARD OVERVIEW</a:t>
            </a:r>
          </a:p>
        </p:txBody>
      </p:sp>
      <p:pic>
        <p:nvPicPr>
          <p:cNvPr id="4" name="Picture 3">
            <a:extLst>
              <a:ext uri="{FF2B5EF4-FFF2-40B4-BE49-F238E27FC236}">
                <a16:creationId xmlns:a16="http://schemas.microsoft.com/office/drawing/2014/main" id="{F3207031-5361-8D32-B92C-6024B952D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941" y="1098554"/>
            <a:ext cx="10002118" cy="5412732"/>
          </a:xfrm>
          <a:prstGeom prst="rect">
            <a:avLst/>
          </a:prstGeom>
          <a:ln w="38100">
            <a:solidFill>
              <a:srgbClr val="008000"/>
            </a:solidFill>
          </a:ln>
          <a:effectLst>
            <a:outerShdw blurRad="63500" sx="101000" sy="101000" algn="ctr" rotWithShape="0">
              <a:prstClr val="black">
                <a:alpha val="40000"/>
              </a:prstClr>
            </a:outerShdw>
          </a:effectLst>
        </p:spPr>
      </p:pic>
      <p:sp>
        <p:nvSpPr>
          <p:cNvPr id="7" name="Oval 6">
            <a:extLst>
              <a:ext uri="{FF2B5EF4-FFF2-40B4-BE49-F238E27FC236}">
                <a16:creationId xmlns:a16="http://schemas.microsoft.com/office/drawing/2014/main" id="{54FD32F1-E547-E397-F272-1009FE453D21}"/>
              </a:ext>
            </a:extLst>
          </p:cNvPr>
          <p:cNvSpPr/>
          <p:nvPr/>
        </p:nvSpPr>
        <p:spPr>
          <a:xfrm rot="1667545">
            <a:off x="-716326" y="-725392"/>
            <a:ext cx="1727729" cy="1704955"/>
          </a:xfrm>
          <a:prstGeom prst="ellipse">
            <a:avLst/>
          </a:prstGeom>
          <a:ln>
            <a:solidFill>
              <a:schemeClr val="bg2">
                <a:lumMod val="10000"/>
              </a:schemeClr>
            </a:solidFill>
          </a:ln>
          <a:effectLst>
            <a:outerShdw blurRad="50800" dist="38100" dir="2700000" algn="tl" rotWithShape="0">
              <a:prstClr val="black">
                <a:alpha val="40000"/>
              </a:prstClr>
            </a:outerShdw>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ln>
                <a:solidFill>
                  <a:schemeClr val="bg2">
                    <a:lumMod val="10000"/>
                  </a:schemeClr>
                </a:solidFill>
              </a:ln>
              <a:effectLst>
                <a:glow rad="63500">
                  <a:schemeClr val="accent2">
                    <a:satMod val="175000"/>
                    <a:alpha val="40000"/>
                  </a:schemeClr>
                </a:glow>
              </a:effectLst>
            </a:endParaRPr>
          </a:p>
        </p:txBody>
      </p:sp>
      <p:sp>
        <p:nvSpPr>
          <p:cNvPr id="8" name="TextBox 7">
            <a:extLst>
              <a:ext uri="{FF2B5EF4-FFF2-40B4-BE49-F238E27FC236}">
                <a16:creationId xmlns:a16="http://schemas.microsoft.com/office/drawing/2014/main" id="{0BDBB7F2-5F13-0734-8015-52A85A33B635}"/>
              </a:ext>
            </a:extLst>
          </p:cNvPr>
          <p:cNvSpPr txBox="1"/>
          <p:nvPr/>
        </p:nvSpPr>
        <p:spPr>
          <a:xfrm>
            <a:off x="153759" y="7355"/>
            <a:ext cx="606053" cy="769441"/>
          </a:xfrm>
          <a:prstGeom prst="rect">
            <a:avLst/>
          </a:prstGeom>
          <a:noFill/>
        </p:spPr>
        <p:txBody>
          <a:bodyPr wrap="square" rtlCol="0">
            <a:spAutoFit/>
          </a:bodyPr>
          <a:lstStyle/>
          <a:p>
            <a:r>
              <a:rPr lang="en-IN" sz="4400" dirty="0">
                <a:latin typeface="Lato Black" panose="020F0A02020204030203" pitchFamily="34" charset="0"/>
              </a:rPr>
              <a:t>6</a:t>
            </a:r>
          </a:p>
        </p:txBody>
      </p:sp>
      <p:pic>
        <p:nvPicPr>
          <p:cNvPr id="3" name="Picture 2">
            <a:extLst>
              <a:ext uri="{FF2B5EF4-FFF2-40B4-BE49-F238E27FC236}">
                <a16:creationId xmlns:a16="http://schemas.microsoft.com/office/drawing/2014/main" id="{B8DEC8F3-3FF5-E012-A668-9E1C4E7721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8304" y="127085"/>
            <a:ext cx="461726" cy="461726"/>
          </a:xfrm>
          <a:prstGeom prst="rect">
            <a:avLst/>
          </a:prstGeom>
        </p:spPr>
      </p:pic>
    </p:spTree>
    <p:extLst>
      <p:ext uri="{BB962C8B-B14F-4D97-AF65-F5344CB8AC3E}">
        <p14:creationId xmlns:p14="http://schemas.microsoft.com/office/powerpoint/2010/main" val="1368251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ACE219FF-94D7-B620-2FB5-21B09B91670B}"/>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grpSp>
        <p:nvGrpSpPr>
          <p:cNvPr id="38" name="Group 37">
            <a:extLst>
              <a:ext uri="{FF2B5EF4-FFF2-40B4-BE49-F238E27FC236}">
                <a16:creationId xmlns:a16="http://schemas.microsoft.com/office/drawing/2014/main" id="{162CDC04-7095-D3E6-197C-03FCE96484F6}"/>
              </a:ext>
            </a:extLst>
          </p:cNvPr>
          <p:cNvGrpSpPr/>
          <p:nvPr/>
        </p:nvGrpSpPr>
        <p:grpSpPr>
          <a:xfrm>
            <a:off x="310847" y="2499336"/>
            <a:ext cx="2609572" cy="4013149"/>
            <a:chOff x="501090" y="1840001"/>
            <a:chExt cx="2609572" cy="4013149"/>
          </a:xfrm>
        </p:grpSpPr>
        <p:sp>
          <p:nvSpPr>
            <p:cNvPr id="4" name="Rectangle: Rounded Corners 3">
              <a:extLst>
                <a:ext uri="{FF2B5EF4-FFF2-40B4-BE49-F238E27FC236}">
                  <a16:creationId xmlns:a16="http://schemas.microsoft.com/office/drawing/2014/main" id="{7C461282-BEA9-6C45-888C-DE655BC3953C}"/>
                </a:ext>
              </a:extLst>
            </p:cNvPr>
            <p:cNvSpPr/>
            <p:nvPr/>
          </p:nvSpPr>
          <p:spPr>
            <a:xfrm>
              <a:off x="501090" y="4378340"/>
              <a:ext cx="2609572" cy="1474810"/>
            </a:xfrm>
            <a:prstGeom prst="roundRect">
              <a:avLst>
                <a:gd name="adj" fmla="val 19015"/>
              </a:avLst>
            </a:prstGeom>
            <a:solidFill>
              <a:srgbClr val="008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78292426-5B10-4280-8784-7CA8B3A7B9C8}"/>
                </a:ext>
              </a:extLst>
            </p:cNvPr>
            <p:cNvSpPr/>
            <p:nvPr/>
          </p:nvSpPr>
          <p:spPr>
            <a:xfrm>
              <a:off x="632276" y="3074818"/>
              <a:ext cx="2347200" cy="2674374"/>
            </a:xfrm>
            <a:prstGeom prst="roundRect">
              <a:avLst>
                <a:gd name="adj" fmla="val 9515"/>
              </a:avLst>
            </a:prstGeom>
            <a:solidFill>
              <a:srgbClr val="FFD2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432058C9-2321-E10C-65B2-93801563C6A5}"/>
                </a:ext>
              </a:extLst>
            </p:cNvPr>
            <p:cNvSpPr txBox="1"/>
            <p:nvPr/>
          </p:nvSpPr>
          <p:spPr>
            <a:xfrm>
              <a:off x="834252" y="3668113"/>
              <a:ext cx="2210817" cy="646331"/>
            </a:xfrm>
            <a:prstGeom prst="rect">
              <a:avLst/>
            </a:prstGeom>
            <a:noFill/>
          </p:spPr>
          <p:txBody>
            <a:bodyPr wrap="square">
              <a:spAutoFit/>
            </a:bodyPr>
            <a:lstStyle/>
            <a:p>
              <a:r>
                <a:rPr lang="en-IN" sz="3600" dirty="0">
                  <a:latin typeface="Lato Black" panose="020F0A02020204030203" pitchFamily="34" charset="0"/>
                </a:rPr>
                <a:t>$0.18M</a:t>
              </a:r>
              <a:endParaRPr lang="en-IN" sz="3600" dirty="0"/>
            </a:p>
          </p:txBody>
        </p:sp>
        <p:sp>
          <p:nvSpPr>
            <p:cNvPr id="10" name="TextBox 9">
              <a:extLst>
                <a:ext uri="{FF2B5EF4-FFF2-40B4-BE49-F238E27FC236}">
                  <a16:creationId xmlns:a16="http://schemas.microsoft.com/office/drawing/2014/main" id="{CEAEB6D4-8307-E4A1-0E94-BF78850D4832}"/>
                </a:ext>
              </a:extLst>
            </p:cNvPr>
            <p:cNvSpPr txBox="1"/>
            <p:nvPr/>
          </p:nvSpPr>
          <p:spPr>
            <a:xfrm>
              <a:off x="777111" y="4804314"/>
              <a:ext cx="2012194" cy="923330"/>
            </a:xfrm>
            <a:prstGeom prst="rect">
              <a:avLst/>
            </a:prstGeom>
            <a:noFill/>
          </p:spPr>
          <p:txBody>
            <a:bodyPr wrap="square" rtlCol="0">
              <a:spAutoFit/>
            </a:bodyPr>
            <a:lstStyle/>
            <a:p>
              <a:pPr algn="ctr"/>
              <a:r>
                <a:rPr lang="en-IN" b="1" dirty="0">
                  <a:latin typeface="Segoe UI Variable Small" pitchFamily="2" charset="0"/>
                  <a:ea typeface="Open Sans Extrabold" panose="020B0906030804020204" pitchFamily="34" charset="0"/>
                  <a:cs typeface="Open Sans Extrabold" panose="020B0906030804020204" pitchFamily="34" charset="0"/>
                </a:rPr>
                <a:t>Fruits and    Vegetables are top selling</a:t>
              </a:r>
            </a:p>
          </p:txBody>
        </p:sp>
        <p:pic>
          <p:nvPicPr>
            <p:cNvPr id="24" name="Picture 23">
              <a:extLst>
                <a:ext uri="{FF2B5EF4-FFF2-40B4-BE49-F238E27FC236}">
                  <a16:creationId xmlns:a16="http://schemas.microsoft.com/office/drawing/2014/main" id="{FE4D5CC5-D0A0-EAD1-42CB-A31FF385E1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331" y="1840001"/>
              <a:ext cx="1759090" cy="1759090"/>
            </a:xfrm>
            <a:prstGeom prst="ellipse">
              <a:avLst/>
            </a:prstGeom>
            <a:ln w="63500" cap="rnd">
              <a:solidFill>
                <a:srgbClr val="008000"/>
              </a:solidFill>
            </a:ln>
            <a:effectLst/>
            <a:scene3d>
              <a:camera prst="orthographicFront"/>
              <a:lightRig rig="contrasting" dir="t">
                <a:rot lat="0" lon="0" rev="3000000"/>
              </a:lightRig>
            </a:scene3d>
            <a:sp3d contourW="7620">
              <a:bevelT w="95250" h="31750"/>
              <a:contourClr>
                <a:srgbClr val="333333"/>
              </a:contourClr>
            </a:sp3d>
          </p:spPr>
        </p:pic>
      </p:grpSp>
      <p:grpSp>
        <p:nvGrpSpPr>
          <p:cNvPr id="39" name="Group 38">
            <a:extLst>
              <a:ext uri="{FF2B5EF4-FFF2-40B4-BE49-F238E27FC236}">
                <a16:creationId xmlns:a16="http://schemas.microsoft.com/office/drawing/2014/main" id="{201CBA36-C43C-E0FC-00A5-006B28FC00AD}"/>
              </a:ext>
            </a:extLst>
          </p:cNvPr>
          <p:cNvGrpSpPr/>
          <p:nvPr/>
        </p:nvGrpSpPr>
        <p:grpSpPr>
          <a:xfrm>
            <a:off x="3245740" y="2510332"/>
            <a:ext cx="2644671" cy="4002153"/>
            <a:chOff x="3429177" y="1855168"/>
            <a:chExt cx="2644671" cy="4002153"/>
          </a:xfrm>
        </p:grpSpPr>
        <p:sp>
          <p:nvSpPr>
            <p:cNvPr id="11" name="Rectangle: Rounded Corners 10">
              <a:extLst>
                <a:ext uri="{FF2B5EF4-FFF2-40B4-BE49-F238E27FC236}">
                  <a16:creationId xmlns:a16="http://schemas.microsoft.com/office/drawing/2014/main" id="{2624CD51-3E0B-2B32-D9ED-9F0B28A98A7C}"/>
                </a:ext>
              </a:extLst>
            </p:cNvPr>
            <p:cNvSpPr/>
            <p:nvPr/>
          </p:nvSpPr>
          <p:spPr>
            <a:xfrm>
              <a:off x="3429177" y="4382511"/>
              <a:ext cx="2631733" cy="1474810"/>
            </a:xfrm>
            <a:prstGeom prst="roundRect">
              <a:avLst>
                <a:gd name="adj" fmla="val 19015"/>
              </a:avLst>
            </a:prstGeom>
            <a:solidFill>
              <a:srgbClr val="008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D43142F1-26B4-7424-E083-C63CD6351A70}"/>
                </a:ext>
              </a:extLst>
            </p:cNvPr>
            <p:cNvSpPr/>
            <p:nvPr/>
          </p:nvSpPr>
          <p:spPr>
            <a:xfrm>
              <a:off x="3560364" y="3078989"/>
              <a:ext cx="2346811" cy="2674374"/>
            </a:xfrm>
            <a:prstGeom prst="roundRect">
              <a:avLst>
                <a:gd name="adj" fmla="val 9515"/>
              </a:avLst>
            </a:prstGeom>
            <a:solidFill>
              <a:srgbClr val="FFD2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TextBox 12">
              <a:extLst>
                <a:ext uri="{FF2B5EF4-FFF2-40B4-BE49-F238E27FC236}">
                  <a16:creationId xmlns:a16="http://schemas.microsoft.com/office/drawing/2014/main" id="{56ACA141-95F1-890E-BF3F-11F481DEB13B}"/>
                </a:ext>
              </a:extLst>
            </p:cNvPr>
            <p:cNvSpPr txBox="1"/>
            <p:nvPr/>
          </p:nvSpPr>
          <p:spPr>
            <a:xfrm>
              <a:off x="3656818" y="3710461"/>
              <a:ext cx="2417030" cy="646331"/>
            </a:xfrm>
            <a:prstGeom prst="rect">
              <a:avLst/>
            </a:prstGeom>
            <a:noFill/>
          </p:spPr>
          <p:txBody>
            <a:bodyPr wrap="square">
              <a:spAutoFit/>
            </a:bodyPr>
            <a:lstStyle/>
            <a:p>
              <a:r>
                <a:rPr lang="en-IN" sz="3600" dirty="0">
                  <a:latin typeface="Lato Black" panose="020F0A02020204030203" pitchFamily="34" charset="0"/>
                </a:rPr>
                <a:t>$472.13K</a:t>
              </a:r>
              <a:endParaRPr lang="en-IN" sz="3600" dirty="0"/>
            </a:p>
          </p:txBody>
        </p:sp>
        <p:sp>
          <p:nvSpPr>
            <p:cNvPr id="14" name="TextBox 13">
              <a:extLst>
                <a:ext uri="{FF2B5EF4-FFF2-40B4-BE49-F238E27FC236}">
                  <a16:creationId xmlns:a16="http://schemas.microsoft.com/office/drawing/2014/main" id="{0C5499C4-6739-FFF6-4745-F1707A0E0399}"/>
                </a:ext>
              </a:extLst>
            </p:cNvPr>
            <p:cNvSpPr txBox="1"/>
            <p:nvPr/>
          </p:nvSpPr>
          <p:spPr>
            <a:xfrm>
              <a:off x="3691550" y="4804314"/>
              <a:ext cx="2012194" cy="923330"/>
            </a:xfrm>
            <a:prstGeom prst="rect">
              <a:avLst/>
            </a:prstGeom>
            <a:noFill/>
          </p:spPr>
          <p:txBody>
            <a:bodyPr wrap="square" rtlCol="0">
              <a:spAutoFit/>
            </a:bodyPr>
            <a:lstStyle/>
            <a:p>
              <a:pPr algn="ctr"/>
              <a:r>
                <a:rPr lang="en-IN" b="1" dirty="0">
                  <a:latin typeface="Segoe UI Variable Small" pitchFamily="2" charset="0"/>
                  <a:ea typeface="Open Sans Extrabold" panose="020B0906030804020204" pitchFamily="34" charset="0"/>
                  <a:cs typeface="Open Sans Extrabold" panose="020B0906030804020204" pitchFamily="34" charset="0"/>
                </a:rPr>
                <a:t>Tier 3 Locations have the highest sales</a:t>
              </a:r>
            </a:p>
          </p:txBody>
        </p:sp>
        <p:pic>
          <p:nvPicPr>
            <p:cNvPr id="26" name="Picture 25">
              <a:extLst>
                <a:ext uri="{FF2B5EF4-FFF2-40B4-BE49-F238E27FC236}">
                  <a16:creationId xmlns:a16="http://schemas.microsoft.com/office/drawing/2014/main" id="{68AC3963-9717-CA61-9892-EFC70D4428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7447" y="1855168"/>
              <a:ext cx="1760400" cy="1743923"/>
            </a:xfrm>
            <a:prstGeom prst="ellipse">
              <a:avLst/>
            </a:prstGeom>
            <a:ln w="63500" cap="rnd">
              <a:solidFill>
                <a:srgbClr val="008000"/>
              </a:solidFill>
            </a:ln>
            <a:effectLst/>
            <a:scene3d>
              <a:camera prst="orthographicFront"/>
              <a:lightRig rig="contrasting" dir="t">
                <a:rot lat="0" lon="0" rev="3000000"/>
              </a:lightRig>
            </a:scene3d>
            <a:sp3d contourW="7620">
              <a:bevelT w="95250" h="31750"/>
              <a:contourClr>
                <a:srgbClr val="333333"/>
              </a:contourClr>
            </a:sp3d>
          </p:spPr>
        </p:pic>
      </p:grpSp>
      <p:sp>
        <p:nvSpPr>
          <p:cNvPr id="9" name="Parallelogram 8">
            <a:extLst>
              <a:ext uri="{FF2B5EF4-FFF2-40B4-BE49-F238E27FC236}">
                <a16:creationId xmlns:a16="http://schemas.microsoft.com/office/drawing/2014/main" id="{A12A7CFF-8014-4F3D-163D-02C0C0E14A74}"/>
              </a:ext>
            </a:extLst>
          </p:cNvPr>
          <p:cNvSpPr/>
          <p:nvPr/>
        </p:nvSpPr>
        <p:spPr>
          <a:xfrm>
            <a:off x="3766643" y="405738"/>
            <a:ext cx="4247536" cy="777875"/>
          </a:xfrm>
          <a:prstGeom prst="parallelogram">
            <a:avLst/>
          </a:prstGeom>
          <a:solidFill>
            <a:srgbClr val="FFD2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0" name="Group 39">
            <a:extLst>
              <a:ext uri="{FF2B5EF4-FFF2-40B4-BE49-F238E27FC236}">
                <a16:creationId xmlns:a16="http://schemas.microsoft.com/office/drawing/2014/main" id="{7EFE09A7-CAC1-7C4A-5637-5CF3177514B7}"/>
              </a:ext>
            </a:extLst>
          </p:cNvPr>
          <p:cNvGrpSpPr/>
          <p:nvPr/>
        </p:nvGrpSpPr>
        <p:grpSpPr>
          <a:xfrm>
            <a:off x="6219814" y="2462706"/>
            <a:ext cx="2631733" cy="4030169"/>
            <a:chOff x="6346732" y="1822981"/>
            <a:chExt cx="2631733" cy="4030169"/>
          </a:xfrm>
        </p:grpSpPr>
        <p:sp>
          <p:nvSpPr>
            <p:cNvPr id="15" name="Rectangle: Rounded Corners 14">
              <a:extLst>
                <a:ext uri="{FF2B5EF4-FFF2-40B4-BE49-F238E27FC236}">
                  <a16:creationId xmlns:a16="http://schemas.microsoft.com/office/drawing/2014/main" id="{574CA0AD-0D15-9DCB-471B-6A34FB43D3B5}"/>
                </a:ext>
              </a:extLst>
            </p:cNvPr>
            <p:cNvSpPr/>
            <p:nvPr/>
          </p:nvSpPr>
          <p:spPr>
            <a:xfrm>
              <a:off x="6346732" y="4378340"/>
              <a:ext cx="2631733" cy="1474810"/>
            </a:xfrm>
            <a:prstGeom prst="roundRect">
              <a:avLst>
                <a:gd name="adj" fmla="val 19015"/>
              </a:avLst>
            </a:prstGeom>
            <a:solidFill>
              <a:srgbClr val="008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Rounded Corners 15">
              <a:extLst>
                <a:ext uri="{FF2B5EF4-FFF2-40B4-BE49-F238E27FC236}">
                  <a16:creationId xmlns:a16="http://schemas.microsoft.com/office/drawing/2014/main" id="{772129A5-5F76-4DEB-7182-C660AFAA9E23}"/>
                </a:ext>
              </a:extLst>
            </p:cNvPr>
            <p:cNvSpPr/>
            <p:nvPr/>
          </p:nvSpPr>
          <p:spPr>
            <a:xfrm>
              <a:off x="6477919" y="3074818"/>
              <a:ext cx="2346811" cy="2674374"/>
            </a:xfrm>
            <a:prstGeom prst="roundRect">
              <a:avLst>
                <a:gd name="adj" fmla="val 9515"/>
              </a:avLst>
            </a:prstGeom>
            <a:solidFill>
              <a:srgbClr val="FFD2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TextBox 16">
              <a:extLst>
                <a:ext uri="{FF2B5EF4-FFF2-40B4-BE49-F238E27FC236}">
                  <a16:creationId xmlns:a16="http://schemas.microsoft.com/office/drawing/2014/main" id="{08400AF1-8D76-DAF9-0938-E7E8981E7424}"/>
                </a:ext>
              </a:extLst>
            </p:cNvPr>
            <p:cNvSpPr txBox="1"/>
            <p:nvPr/>
          </p:nvSpPr>
          <p:spPr>
            <a:xfrm>
              <a:off x="6561435" y="3670676"/>
              <a:ext cx="2417030" cy="646331"/>
            </a:xfrm>
            <a:prstGeom prst="rect">
              <a:avLst/>
            </a:prstGeom>
            <a:noFill/>
          </p:spPr>
          <p:txBody>
            <a:bodyPr wrap="square">
              <a:spAutoFit/>
            </a:bodyPr>
            <a:lstStyle/>
            <a:p>
              <a:r>
                <a:rPr lang="en-IN" sz="3600" dirty="0">
                  <a:latin typeface="Lato Black" panose="020F0A02020204030203" pitchFamily="34" charset="0"/>
                </a:rPr>
                <a:t>$776.32K</a:t>
              </a:r>
              <a:endParaRPr lang="en-IN" sz="3600" dirty="0"/>
            </a:p>
          </p:txBody>
        </p:sp>
        <p:sp>
          <p:nvSpPr>
            <p:cNvPr id="18" name="TextBox 17">
              <a:extLst>
                <a:ext uri="{FF2B5EF4-FFF2-40B4-BE49-F238E27FC236}">
                  <a16:creationId xmlns:a16="http://schemas.microsoft.com/office/drawing/2014/main" id="{EECBAB31-FD32-ADBE-FA5D-674805F45B2D}"/>
                </a:ext>
              </a:extLst>
            </p:cNvPr>
            <p:cNvSpPr txBox="1"/>
            <p:nvPr/>
          </p:nvSpPr>
          <p:spPr>
            <a:xfrm>
              <a:off x="6609105" y="4825862"/>
              <a:ext cx="2012194" cy="923330"/>
            </a:xfrm>
            <a:prstGeom prst="rect">
              <a:avLst/>
            </a:prstGeom>
            <a:noFill/>
          </p:spPr>
          <p:txBody>
            <a:bodyPr wrap="square" rtlCol="0">
              <a:spAutoFit/>
            </a:bodyPr>
            <a:lstStyle/>
            <a:p>
              <a:pPr algn="ctr"/>
              <a:r>
                <a:rPr lang="en-IN" b="1" dirty="0">
                  <a:latin typeface="Segoe UI Variable Small" pitchFamily="2" charset="0"/>
                  <a:ea typeface="Open Sans Extrabold" panose="020B0906030804020204" pitchFamily="34" charset="0"/>
                  <a:cs typeface="Open Sans Extrabold" panose="020B0906030804020204" pitchFamily="34" charset="0"/>
                </a:rPr>
                <a:t>Low Fat content are preferred more</a:t>
              </a:r>
            </a:p>
          </p:txBody>
        </p:sp>
        <p:pic>
          <p:nvPicPr>
            <p:cNvPr id="32" name="Picture 31">
              <a:extLst>
                <a:ext uri="{FF2B5EF4-FFF2-40B4-BE49-F238E27FC236}">
                  <a16:creationId xmlns:a16="http://schemas.microsoft.com/office/drawing/2014/main" id="{48B8D91B-5DF7-25A1-BFC6-1335B87965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1124" y="1822981"/>
              <a:ext cx="1760400" cy="1760400"/>
            </a:xfrm>
            <a:prstGeom prst="ellipse">
              <a:avLst/>
            </a:prstGeom>
            <a:ln w="63500" cap="rnd">
              <a:solidFill>
                <a:srgbClr val="008000"/>
              </a:solidFill>
            </a:ln>
            <a:effectLst/>
            <a:scene3d>
              <a:camera prst="orthographicFront"/>
              <a:lightRig rig="contrasting" dir="t">
                <a:rot lat="0" lon="0" rev="3000000"/>
              </a:lightRig>
            </a:scene3d>
            <a:sp3d contourW="7620">
              <a:bevelT w="95250" h="31750"/>
              <a:contourClr>
                <a:srgbClr val="333333"/>
              </a:contourClr>
            </a:sp3d>
          </p:spPr>
        </p:pic>
      </p:grpSp>
      <p:grpSp>
        <p:nvGrpSpPr>
          <p:cNvPr id="41" name="Group 40">
            <a:extLst>
              <a:ext uri="{FF2B5EF4-FFF2-40B4-BE49-F238E27FC236}">
                <a16:creationId xmlns:a16="http://schemas.microsoft.com/office/drawing/2014/main" id="{5C4D3DEC-57BC-081F-7EC1-C767FE472ABF}"/>
              </a:ext>
            </a:extLst>
          </p:cNvPr>
          <p:cNvGrpSpPr/>
          <p:nvPr/>
        </p:nvGrpSpPr>
        <p:grpSpPr>
          <a:xfrm>
            <a:off x="9193888" y="2479726"/>
            <a:ext cx="2631733" cy="4013149"/>
            <a:chOff x="9334865" y="1840001"/>
            <a:chExt cx="2631733" cy="4013149"/>
          </a:xfrm>
        </p:grpSpPr>
        <p:sp>
          <p:nvSpPr>
            <p:cNvPr id="19" name="Rectangle: Rounded Corners 18">
              <a:extLst>
                <a:ext uri="{FF2B5EF4-FFF2-40B4-BE49-F238E27FC236}">
                  <a16:creationId xmlns:a16="http://schemas.microsoft.com/office/drawing/2014/main" id="{E012BAB6-6AA1-814A-9D9A-A20C04C6FAA5}"/>
                </a:ext>
              </a:extLst>
            </p:cNvPr>
            <p:cNvSpPr/>
            <p:nvPr/>
          </p:nvSpPr>
          <p:spPr>
            <a:xfrm>
              <a:off x="9334865" y="4378340"/>
              <a:ext cx="2631733" cy="1474810"/>
            </a:xfrm>
            <a:prstGeom prst="roundRect">
              <a:avLst>
                <a:gd name="adj" fmla="val 19015"/>
              </a:avLst>
            </a:prstGeom>
            <a:solidFill>
              <a:srgbClr val="008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Rounded Corners 19">
              <a:extLst>
                <a:ext uri="{FF2B5EF4-FFF2-40B4-BE49-F238E27FC236}">
                  <a16:creationId xmlns:a16="http://schemas.microsoft.com/office/drawing/2014/main" id="{500BB00D-A60E-6C4D-E4D8-3D6F123A2F67}"/>
                </a:ext>
              </a:extLst>
            </p:cNvPr>
            <p:cNvSpPr/>
            <p:nvPr/>
          </p:nvSpPr>
          <p:spPr>
            <a:xfrm>
              <a:off x="9466052" y="3074818"/>
              <a:ext cx="2346811" cy="2674374"/>
            </a:xfrm>
            <a:prstGeom prst="roundRect">
              <a:avLst>
                <a:gd name="adj" fmla="val 9515"/>
              </a:avLst>
            </a:prstGeom>
            <a:solidFill>
              <a:srgbClr val="FFD2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TextBox 20">
              <a:extLst>
                <a:ext uri="{FF2B5EF4-FFF2-40B4-BE49-F238E27FC236}">
                  <a16:creationId xmlns:a16="http://schemas.microsoft.com/office/drawing/2014/main" id="{DDEA068F-2B0C-6D83-3667-9613ACC0BD4B}"/>
                </a:ext>
              </a:extLst>
            </p:cNvPr>
            <p:cNvSpPr txBox="1"/>
            <p:nvPr/>
          </p:nvSpPr>
          <p:spPr>
            <a:xfrm>
              <a:off x="9549568" y="3703688"/>
              <a:ext cx="2417030" cy="646331"/>
            </a:xfrm>
            <a:prstGeom prst="rect">
              <a:avLst/>
            </a:prstGeom>
            <a:noFill/>
          </p:spPr>
          <p:txBody>
            <a:bodyPr wrap="square">
              <a:spAutoFit/>
            </a:bodyPr>
            <a:lstStyle/>
            <a:p>
              <a:r>
                <a:rPr lang="en-IN" sz="3600" dirty="0">
                  <a:latin typeface="Lato Black" panose="020F0A02020204030203" pitchFamily="34" charset="0"/>
                </a:rPr>
                <a:t>$123,456</a:t>
              </a:r>
              <a:endParaRPr lang="en-IN" sz="3600" dirty="0"/>
            </a:p>
          </p:txBody>
        </p:sp>
        <p:sp>
          <p:nvSpPr>
            <p:cNvPr id="22" name="TextBox 21">
              <a:extLst>
                <a:ext uri="{FF2B5EF4-FFF2-40B4-BE49-F238E27FC236}">
                  <a16:creationId xmlns:a16="http://schemas.microsoft.com/office/drawing/2014/main" id="{BFA07FDD-6D39-1A74-191D-A75584A822EE}"/>
                </a:ext>
              </a:extLst>
            </p:cNvPr>
            <p:cNvSpPr txBox="1"/>
            <p:nvPr/>
          </p:nvSpPr>
          <p:spPr>
            <a:xfrm>
              <a:off x="9644634" y="4903923"/>
              <a:ext cx="2012194" cy="646331"/>
            </a:xfrm>
            <a:prstGeom prst="rect">
              <a:avLst/>
            </a:prstGeom>
            <a:noFill/>
          </p:spPr>
          <p:txBody>
            <a:bodyPr wrap="square" rtlCol="0">
              <a:spAutoFit/>
            </a:bodyPr>
            <a:lstStyle/>
            <a:p>
              <a:pPr algn="ctr"/>
              <a:r>
                <a:rPr lang="en-IN" b="1" dirty="0">
                  <a:latin typeface="Segoe UI Variable Small" pitchFamily="2" charset="0"/>
                  <a:ea typeface="Open Sans Extrabold" panose="020B0906030804020204" pitchFamily="34" charset="0"/>
                  <a:cs typeface="Open Sans Extrabold" panose="020B0906030804020204" pitchFamily="34" charset="0"/>
                </a:rPr>
                <a:t>Total Revenue in 2021</a:t>
              </a:r>
            </a:p>
          </p:txBody>
        </p:sp>
        <p:pic>
          <p:nvPicPr>
            <p:cNvPr id="34" name="Picture 33">
              <a:extLst>
                <a:ext uri="{FF2B5EF4-FFF2-40B4-BE49-F238E27FC236}">
                  <a16:creationId xmlns:a16="http://schemas.microsoft.com/office/drawing/2014/main" id="{485A2AE6-6409-D121-1A19-90268F2DFD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70531" y="1840001"/>
              <a:ext cx="1760400" cy="1760400"/>
            </a:xfrm>
            <a:prstGeom prst="ellipse">
              <a:avLst/>
            </a:prstGeom>
            <a:ln w="63500" cap="rnd">
              <a:solidFill>
                <a:srgbClr val="008000"/>
              </a:solidFill>
            </a:ln>
            <a:effectLst/>
            <a:scene3d>
              <a:camera prst="orthographicFront"/>
              <a:lightRig rig="contrasting" dir="t">
                <a:rot lat="0" lon="0" rev="3000000"/>
              </a:lightRig>
            </a:scene3d>
            <a:sp3d contourW="7620">
              <a:bevelT w="95250" h="31750"/>
              <a:contourClr>
                <a:srgbClr val="333333"/>
              </a:contourClr>
            </a:sp3d>
          </p:spPr>
        </p:pic>
      </p:grpSp>
      <p:sp>
        <p:nvSpPr>
          <p:cNvPr id="44" name="Oval 43">
            <a:extLst>
              <a:ext uri="{FF2B5EF4-FFF2-40B4-BE49-F238E27FC236}">
                <a16:creationId xmlns:a16="http://schemas.microsoft.com/office/drawing/2014/main" id="{BC231F59-0C8A-CF0A-D8B6-7D40C353FDA8}"/>
              </a:ext>
            </a:extLst>
          </p:cNvPr>
          <p:cNvSpPr/>
          <p:nvPr/>
        </p:nvSpPr>
        <p:spPr>
          <a:xfrm rot="1667545">
            <a:off x="-716326" y="-725392"/>
            <a:ext cx="1727729" cy="1704955"/>
          </a:xfrm>
          <a:prstGeom prst="ellipse">
            <a:avLst/>
          </a:prstGeom>
          <a:ln>
            <a:solidFill>
              <a:schemeClr val="bg2">
                <a:lumMod val="10000"/>
              </a:schemeClr>
            </a:solidFill>
          </a:ln>
          <a:effectLst>
            <a:outerShdw blurRad="50800" dist="38100" dir="2700000" algn="tl" rotWithShape="0">
              <a:prstClr val="black">
                <a:alpha val="40000"/>
              </a:prstClr>
            </a:outerShdw>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ln>
                <a:solidFill>
                  <a:schemeClr val="bg2">
                    <a:lumMod val="10000"/>
                  </a:schemeClr>
                </a:solidFill>
              </a:ln>
              <a:effectLst>
                <a:glow rad="63500">
                  <a:schemeClr val="accent2">
                    <a:satMod val="175000"/>
                    <a:alpha val="40000"/>
                  </a:schemeClr>
                </a:glow>
              </a:effectLst>
            </a:endParaRPr>
          </a:p>
        </p:txBody>
      </p:sp>
      <p:sp>
        <p:nvSpPr>
          <p:cNvPr id="45" name="TextBox 44">
            <a:extLst>
              <a:ext uri="{FF2B5EF4-FFF2-40B4-BE49-F238E27FC236}">
                <a16:creationId xmlns:a16="http://schemas.microsoft.com/office/drawing/2014/main" id="{69215CF9-7C35-EBFE-E2D0-CDB268EB296A}"/>
              </a:ext>
            </a:extLst>
          </p:cNvPr>
          <p:cNvSpPr txBox="1"/>
          <p:nvPr/>
        </p:nvSpPr>
        <p:spPr>
          <a:xfrm>
            <a:off x="153759" y="7355"/>
            <a:ext cx="606053" cy="769441"/>
          </a:xfrm>
          <a:prstGeom prst="rect">
            <a:avLst/>
          </a:prstGeom>
          <a:noFill/>
        </p:spPr>
        <p:txBody>
          <a:bodyPr wrap="square" rtlCol="0">
            <a:spAutoFit/>
          </a:bodyPr>
          <a:lstStyle/>
          <a:p>
            <a:r>
              <a:rPr lang="en-IN" sz="4400" dirty="0">
                <a:latin typeface="Lato Black" panose="020F0A02020204030203" pitchFamily="34" charset="0"/>
              </a:rPr>
              <a:t>7</a:t>
            </a:r>
          </a:p>
        </p:txBody>
      </p:sp>
      <p:sp>
        <p:nvSpPr>
          <p:cNvPr id="2" name="Title 1">
            <a:extLst>
              <a:ext uri="{FF2B5EF4-FFF2-40B4-BE49-F238E27FC236}">
                <a16:creationId xmlns:a16="http://schemas.microsoft.com/office/drawing/2014/main" id="{B31040F3-DEC5-0FAB-944F-40D03ECF8C65}"/>
              </a:ext>
            </a:extLst>
          </p:cNvPr>
          <p:cNvSpPr>
            <a:spLocks noGrp="1"/>
          </p:cNvSpPr>
          <p:nvPr>
            <p:ph type="title"/>
          </p:nvPr>
        </p:nvSpPr>
        <p:spPr>
          <a:xfrm>
            <a:off x="619673" y="144681"/>
            <a:ext cx="10515600" cy="1325563"/>
          </a:xfrm>
          <a:effectLst/>
        </p:spPr>
        <p:txBody>
          <a:bodyPr vert="horz" lIns="91440" tIns="45720" rIns="91440" bIns="45720" rtlCol="0" anchor="ctr">
            <a:normAutofit/>
          </a:bodyPr>
          <a:lstStyle/>
          <a:p>
            <a:pPr algn="ctr"/>
            <a:r>
              <a:rPr lang="en-IN" dirty="0">
                <a:latin typeface="Kamerik205 3" panose="020B0903030600020004" pitchFamily="34" charset="0"/>
              </a:rPr>
              <a:t>Findings</a:t>
            </a:r>
          </a:p>
        </p:txBody>
      </p:sp>
      <p:pic>
        <p:nvPicPr>
          <p:cNvPr id="23" name="Picture 22">
            <a:extLst>
              <a:ext uri="{FF2B5EF4-FFF2-40B4-BE49-F238E27FC236}">
                <a16:creationId xmlns:a16="http://schemas.microsoft.com/office/drawing/2014/main" id="{29ACB5CE-DC8A-36D4-6656-DB1E8A3879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558304" y="127085"/>
            <a:ext cx="461726" cy="461726"/>
          </a:xfrm>
          <a:prstGeom prst="rect">
            <a:avLst/>
          </a:prstGeom>
        </p:spPr>
      </p:pic>
    </p:spTree>
    <p:extLst>
      <p:ext uri="{BB962C8B-B14F-4D97-AF65-F5344CB8AC3E}">
        <p14:creationId xmlns:p14="http://schemas.microsoft.com/office/powerpoint/2010/main" val="1855949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58">
            <a:extLst>
              <a:ext uri="{FF2B5EF4-FFF2-40B4-BE49-F238E27FC236}">
                <a16:creationId xmlns:a16="http://schemas.microsoft.com/office/drawing/2014/main" id="{94DBD911-C20A-2B73-BBC4-36F1B3F2DD07}"/>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9113"/>
            <a:ext cx="12192000" cy="6858000"/>
          </a:xfrm>
          <a:prstGeom prst="rect">
            <a:avLst/>
          </a:prstGeom>
        </p:spPr>
      </p:pic>
      <p:sp>
        <p:nvSpPr>
          <p:cNvPr id="2" name="Title 1">
            <a:extLst>
              <a:ext uri="{FF2B5EF4-FFF2-40B4-BE49-F238E27FC236}">
                <a16:creationId xmlns:a16="http://schemas.microsoft.com/office/drawing/2014/main" id="{F0E681EB-2EEA-6265-4599-88BCCF2E60CA}"/>
              </a:ext>
            </a:extLst>
          </p:cNvPr>
          <p:cNvSpPr>
            <a:spLocks noGrp="1"/>
          </p:cNvSpPr>
          <p:nvPr>
            <p:ph type="title"/>
          </p:nvPr>
        </p:nvSpPr>
        <p:spPr>
          <a:xfrm>
            <a:off x="872987" y="117522"/>
            <a:ext cx="4036945" cy="658879"/>
          </a:xfrm>
          <a:effectLst/>
        </p:spPr>
        <p:txBody>
          <a:bodyPr vert="horz" lIns="91440" tIns="45720" rIns="91440" bIns="45720" rtlCol="0" anchor="ctr">
            <a:normAutofit/>
          </a:bodyPr>
          <a:lstStyle/>
          <a:p>
            <a:pPr algn="ctr"/>
            <a:r>
              <a:rPr lang="en-IN" sz="3600" dirty="0">
                <a:latin typeface="Kamerik205 3" panose="020B0903030600020004" pitchFamily="34" charset="0"/>
              </a:rPr>
              <a:t>Conclusion</a:t>
            </a:r>
          </a:p>
        </p:txBody>
      </p:sp>
      <p:sp>
        <p:nvSpPr>
          <p:cNvPr id="10" name="Arrow: Pentagon 9">
            <a:extLst>
              <a:ext uri="{FF2B5EF4-FFF2-40B4-BE49-F238E27FC236}">
                <a16:creationId xmlns:a16="http://schemas.microsoft.com/office/drawing/2014/main" id="{88F86F9D-E6A1-90B9-175A-67E3F1E0A46E}"/>
              </a:ext>
            </a:extLst>
          </p:cNvPr>
          <p:cNvSpPr/>
          <p:nvPr/>
        </p:nvSpPr>
        <p:spPr>
          <a:xfrm>
            <a:off x="4909932" y="754061"/>
            <a:ext cx="6997148" cy="1810233"/>
          </a:xfrm>
          <a:prstGeom prst="homePlate">
            <a:avLst>
              <a:gd name="adj" fmla="val 23124"/>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63726F04-201A-6934-8C0D-826AAA98E08B}"/>
              </a:ext>
            </a:extLst>
          </p:cNvPr>
          <p:cNvSpPr txBox="1"/>
          <p:nvPr/>
        </p:nvSpPr>
        <p:spPr>
          <a:xfrm>
            <a:off x="4964595" y="785845"/>
            <a:ext cx="1321959" cy="307777"/>
          </a:xfrm>
          <a:prstGeom prst="rect">
            <a:avLst/>
          </a:prstGeom>
          <a:noFill/>
        </p:spPr>
        <p:txBody>
          <a:bodyPr wrap="square" rtlCol="0">
            <a:spAutoFit/>
          </a:bodyPr>
          <a:lstStyle/>
          <a:p>
            <a:r>
              <a:rPr lang="en-IN" sz="1400" dirty="0">
                <a:latin typeface="Cambria Math" panose="02040503050406030204" pitchFamily="18" charset="0"/>
                <a:ea typeface="Cambria Math" panose="02040503050406030204" pitchFamily="18" charset="0"/>
              </a:rPr>
              <a:t>Key Insights</a:t>
            </a:r>
          </a:p>
        </p:txBody>
      </p:sp>
      <p:sp>
        <p:nvSpPr>
          <p:cNvPr id="18" name="TextBox 17">
            <a:extLst>
              <a:ext uri="{FF2B5EF4-FFF2-40B4-BE49-F238E27FC236}">
                <a16:creationId xmlns:a16="http://schemas.microsoft.com/office/drawing/2014/main" id="{5673B230-567F-F2EE-5072-5A01B3372C8F}"/>
              </a:ext>
            </a:extLst>
          </p:cNvPr>
          <p:cNvSpPr txBox="1"/>
          <p:nvPr/>
        </p:nvSpPr>
        <p:spPr>
          <a:xfrm>
            <a:off x="4999382" y="1108934"/>
            <a:ext cx="6331228" cy="276999"/>
          </a:xfrm>
          <a:prstGeom prst="rect">
            <a:avLst/>
          </a:prstGeom>
          <a:noFill/>
        </p:spPr>
        <p:txBody>
          <a:bodyPr wrap="square" rtlCol="0">
            <a:spAutoFit/>
          </a:bodyPr>
          <a:lstStyle/>
          <a:p>
            <a:pPr marL="342900" indent="-342900">
              <a:buFont typeface="Wingdings" panose="05000000000000000000" pitchFamily="2" charset="2"/>
              <a:buChar char="Ø"/>
            </a:pPr>
            <a:r>
              <a:rPr lang="en-US" sz="1200" b="1" dirty="0"/>
              <a:t>Total Sales</a:t>
            </a:r>
            <a:r>
              <a:rPr lang="en-US" sz="1200" dirty="0"/>
              <a:t>: $1.20M, with top-performing items being Fruits &amp; Vegetables and Snack Foods.</a:t>
            </a:r>
            <a:endParaRPr lang="en-IN" sz="1200" dirty="0"/>
          </a:p>
        </p:txBody>
      </p:sp>
      <p:sp>
        <p:nvSpPr>
          <p:cNvPr id="19" name="TextBox 18">
            <a:extLst>
              <a:ext uri="{FF2B5EF4-FFF2-40B4-BE49-F238E27FC236}">
                <a16:creationId xmlns:a16="http://schemas.microsoft.com/office/drawing/2014/main" id="{C9844EE7-D44F-7806-EF05-ECC34ADF5E88}"/>
              </a:ext>
            </a:extLst>
          </p:cNvPr>
          <p:cNvSpPr txBox="1"/>
          <p:nvPr/>
        </p:nvSpPr>
        <p:spPr>
          <a:xfrm>
            <a:off x="4999382" y="1513449"/>
            <a:ext cx="6569766" cy="461665"/>
          </a:xfrm>
          <a:prstGeom prst="rect">
            <a:avLst/>
          </a:prstGeom>
          <a:noFill/>
        </p:spPr>
        <p:txBody>
          <a:bodyPr wrap="square" rtlCol="0">
            <a:spAutoFit/>
          </a:bodyPr>
          <a:lstStyle/>
          <a:p>
            <a:pPr marL="342900" indent="-342900">
              <a:buFont typeface="Wingdings" panose="05000000000000000000" pitchFamily="2" charset="2"/>
              <a:buChar char="Ø"/>
            </a:pPr>
            <a:r>
              <a:rPr lang="en-US" sz="1200" b="1" dirty="0"/>
              <a:t>Tier 3 Strength:</a:t>
            </a:r>
            <a:r>
              <a:rPr lang="en-US" sz="1200" dirty="0"/>
              <a:t> Highest sales contribution of $472.13K, highlighting strong demand in emerging markets.</a:t>
            </a:r>
            <a:endParaRPr lang="en-IN" sz="1200" dirty="0"/>
          </a:p>
        </p:txBody>
      </p:sp>
      <p:sp>
        <p:nvSpPr>
          <p:cNvPr id="20" name="TextBox 19">
            <a:extLst>
              <a:ext uri="{FF2B5EF4-FFF2-40B4-BE49-F238E27FC236}">
                <a16:creationId xmlns:a16="http://schemas.microsoft.com/office/drawing/2014/main" id="{F3AB15BB-4EB7-E969-386C-055CB4EF14F4}"/>
              </a:ext>
            </a:extLst>
          </p:cNvPr>
          <p:cNvSpPr txBox="1"/>
          <p:nvPr/>
        </p:nvSpPr>
        <p:spPr>
          <a:xfrm>
            <a:off x="4999382" y="2102630"/>
            <a:ext cx="6551138" cy="461665"/>
          </a:xfrm>
          <a:prstGeom prst="rect">
            <a:avLst/>
          </a:prstGeom>
          <a:noFill/>
        </p:spPr>
        <p:txBody>
          <a:bodyPr wrap="square" rtlCol="0">
            <a:spAutoFit/>
          </a:bodyPr>
          <a:lstStyle/>
          <a:p>
            <a:pPr marL="342900" indent="-342900">
              <a:buFont typeface="Wingdings" panose="05000000000000000000" pitchFamily="2" charset="2"/>
              <a:buChar char="Ø"/>
            </a:pPr>
            <a:r>
              <a:rPr lang="en-US" sz="1200" b="1" dirty="0"/>
              <a:t>Health Focus</a:t>
            </a:r>
            <a:r>
              <a:rPr lang="en-US" sz="1200" dirty="0"/>
              <a:t>: Low-fat products generated $425.36K, showing customer preference for healthier options.</a:t>
            </a:r>
            <a:endParaRPr lang="en-IN" sz="1200" dirty="0"/>
          </a:p>
        </p:txBody>
      </p:sp>
      <p:grpSp>
        <p:nvGrpSpPr>
          <p:cNvPr id="22" name="Group 21">
            <a:extLst>
              <a:ext uri="{FF2B5EF4-FFF2-40B4-BE49-F238E27FC236}">
                <a16:creationId xmlns:a16="http://schemas.microsoft.com/office/drawing/2014/main" id="{4E75DB83-26E6-4C56-1B96-FDF9CC9C7B31}"/>
              </a:ext>
            </a:extLst>
          </p:cNvPr>
          <p:cNvGrpSpPr/>
          <p:nvPr/>
        </p:nvGrpSpPr>
        <p:grpSpPr>
          <a:xfrm>
            <a:off x="4909932" y="2740420"/>
            <a:ext cx="6997148" cy="1810233"/>
            <a:chOff x="4403036" y="783879"/>
            <a:chExt cx="6997148" cy="1810233"/>
          </a:xfrm>
          <a:solidFill>
            <a:srgbClr val="92D050"/>
          </a:solidFill>
        </p:grpSpPr>
        <p:sp>
          <p:nvSpPr>
            <p:cNvPr id="23" name="Arrow: Pentagon 22">
              <a:extLst>
                <a:ext uri="{FF2B5EF4-FFF2-40B4-BE49-F238E27FC236}">
                  <a16:creationId xmlns:a16="http://schemas.microsoft.com/office/drawing/2014/main" id="{BED587AD-C94A-249B-D842-22AAEBC6533D}"/>
                </a:ext>
              </a:extLst>
            </p:cNvPr>
            <p:cNvSpPr/>
            <p:nvPr/>
          </p:nvSpPr>
          <p:spPr>
            <a:xfrm>
              <a:off x="4403036" y="783879"/>
              <a:ext cx="6997148" cy="1810233"/>
            </a:xfrm>
            <a:prstGeom prst="homePlate">
              <a:avLst>
                <a:gd name="adj" fmla="val 2312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5888B27C-4CC3-1C7F-F735-188591FA0CDC}"/>
                </a:ext>
              </a:extLst>
            </p:cNvPr>
            <p:cNvSpPr txBox="1"/>
            <p:nvPr/>
          </p:nvSpPr>
          <p:spPr>
            <a:xfrm>
              <a:off x="4457698" y="808737"/>
              <a:ext cx="1321959" cy="307777"/>
            </a:xfrm>
            <a:prstGeom prst="rect">
              <a:avLst/>
            </a:prstGeom>
            <a:grpFill/>
          </p:spPr>
          <p:txBody>
            <a:bodyPr wrap="square" rtlCol="0">
              <a:spAutoFit/>
            </a:bodyPr>
            <a:lstStyle>
              <a:defPPr>
                <a:defRPr lang="en-US"/>
              </a:defPPr>
              <a:lvl1pPr>
                <a:defRPr sz="1400">
                  <a:latin typeface="Cambria Math" panose="02040503050406030204" pitchFamily="18" charset="0"/>
                  <a:ea typeface="Cambria Math" panose="02040503050406030204" pitchFamily="18" charset="0"/>
                </a:defRPr>
              </a:lvl1pPr>
            </a:lstStyle>
            <a:p>
              <a:r>
                <a:rPr lang="en-IN" dirty="0"/>
                <a:t>Challenges</a:t>
              </a:r>
            </a:p>
          </p:txBody>
        </p:sp>
        <p:sp>
          <p:nvSpPr>
            <p:cNvPr id="25" name="TextBox 24">
              <a:extLst>
                <a:ext uri="{FF2B5EF4-FFF2-40B4-BE49-F238E27FC236}">
                  <a16:creationId xmlns:a16="http://schemas.microsoft.com/office/drawing/2014/main" id="{93DD8FCB-792A-6010-E923-82CB380A0F90}"/>
                </a:ext>
              </a:extLst>
            </p:cNvPr>
            <p:cNvSpPr txBox="1"/>
            <p:nvPr/>
          </p:nvSpPr>
          <p:spPr>
            <a:xfrm>
              <a:off x="4492486" y="1190543"/>
              <a:ext cx="6331228" cy="276999"/>
            </a:xfrm>
            <a:prstGeom prst="rect">
              <a:avLst/>
            </a:prstGeom>
            <a:grpFill/>
          </p:spPr>
          <p:txBody>
            <a:bodyPr wrap="square" rtlCol="0">
              <a:spAutoFit/>
            </a:bodyPr>
            <a:lstStyle/>
            <a:p>
              <a:pPr marL="342900" indent="-342900">
                <a:buFont typeface="Wingdings" panose="05000000000000000000" pitchFamily="2" charset="2"/>
                <a:buChar char="Ø"/>
              </a:pPr>
              <a:r>
                <a:rPr lang="en-US" sz="1200" dirty="0"/>
                <a:t>Tier 1 outlets contributed the lowest sales ($336.40K).</a:t>
              </a:r>
              <a:endParaRPr lang="en-IN" sz="1200" dirty="0"/>
            </a:p>
          </p:txBody>
        </p:sp>
        <p:sp>
          <p:nvSpPr>
            <p:cNvPr id="26" name="TextBox 25">
              <a:extLst>
                <a:ext uri="{FF2B5EF4-FFF2-40B4-BE49-F238E27FC236}">
                  <a16:creationId xmlns:a16="http://schemas.microsoft.com/office/drawing/2014/main" id="{D3815FE1-1F39-B320-520A-8C4E961AA5B5}"/>
                </a:ext>
              </a:extLst>
            </p:cNvPr>
            <p:cNvSpPr txBox="1"/>
            <p:nvPr/>
          </p:nvSpPr>
          <p:spPr>
            <a:xfrm>
              <a:off x="4492486" y="1673064"/>
              <a:ext cx="6072808" cy="276999"/>
            </a:xfrm>
            <a:prstGeom prst="rect">
              <a:avLst/>
            </a:prstGeom>
            <a:grpFill/>
          </p:spPr>
          <p:txBody>
            <a:bodyPr wrap="square" rtlCol="0">
              <a:spAutoFit/>
            </a:bodyPr>
            <a:lstStyle/>
            <a:p>
              <a:pPr marL="342900" indent="-342900">
                <a:buFont typeface="Wingdings" panose="05000000000000000000" pitchFamily="2" charset="2"/>
                <a:buChar char="Ø"/>
              </a:pPr>
              <a:r>
                <a:rPr lang="en-US" sz="1200" dirty="0"/>
                <a:t>Improve ratings and enhance product visibility in key outlets.</a:t>
              </a:r>
              <a:endParaRPr lang="en-IN" sz="1200" dirty="0"/>
            </a:p>
          </p:txBody>
        </p:sp>
        <p:sp>
          <p:nvSpPr>
            <p:cNvPr id="27" name="TextBox 26">
              <a:extLst>
                <a:ext uri="{FF2B5EF4-FFF2-40B4-BE49-F238E27FC236}">
                  <a16:creationId xmlns:a16="http://schemas.microsoft.com/office/drawing/2014/main" id="{4EA92C01-3B9B-D9DB-5F70-4A70CE03289A}"/>
                </a:ext>
              </a:extLst>
            </p:cNvPr>
            <p:cNvSpPr txBox="1"/>
            <p:nvPr/>
          </p:nvSpPr>
          <p:spPr>
            <a:xfrm>
              <a:off x="4492486" y="2155584"/>
              <a:ext cx="6072808" cy="276999"/>
            </a:xfrm>
            <a:prstGeom prst="rect">
              <a:avLst/>
            </a:prstGeom>
            <a:grpFill/>
          </p:spPr>
          <p:txBody>
            <a:bodyPr wrap="square" rtlCol="0">
              <a:spAutoFit/>
            </a:bodyPr>
            <a:lstStyle/>
            <a:p>
              <a:pPr marL="342900" indent="-342900">
                <a:buFont typeface="Wingdings" panose="05000000000000000000" pitchFamily="2" charset="2"/>
                <a:buChar char="Ø"/>
              </a:pPr>
              <a:r>
                <a:rPr lang="en-US" sz="1200" dirty="0"/>
                <a:t>Categories like Seafood and Breakfast are underperforming (&lt; $0.02M).</a:t>
              </a:r>
              <a:endParaRPr lang="en-IN" sz="1200" dirty="0"/>
            </a:p>
          </p:txBody>
        </p:sp>
      </p:grpSp>
      <p:grpSp>
        <p:nvGrpSpPr>
          <p:cNvPr id="34" name="Group 33">
            <a:extLst>
              <a:ext uri="{FF2B5EF4-FFF2-40B4-BE49-F238E27FC236}">
                <a16:creationId xmlns:a16="http://schemas.microsoft.com/office/drawing/2014/main" id="{441FF15F-E79D-DE54-6983-4D147E32A7B0}"/>
              </a:ext>
            </a:extLst>
          </p:cNvPr>
          <p:cNvGrpSpPr/>
          <p:nvPr/>
        </p:nvGrpSpPr>
        <p:grpSpPr>
          <a:xfrm>
            <a:off x="4909932" y="4725750"/>
            <a:ext cx="6997148" cy="1810233"/>
            <a:chOff x="4403036" y="783879"/>
            <a:chExt cx="6997148" cy="1810233"/>
          </a:xfrm>
        </p:grpSpPr>
        <p:sp>
          <p:nvSpPr>
            <p:cNvPr id="35" name="Arrow: Pentagon 34">
              <a:extLst>
                <a:ext uri="{FF2B5EF4-FFF2-40B4-BE49-F238E27FC236}">
                  <a16:creationId xmlns:a16="http://schemas.microsoft.com/office/drawing/2014/main" id="{819A313A-0F18-9915-48F6-E3701998547C}"/>
                </a:ext>
              </a:extLst>
            </p:cNvPr>
            <p:cNvSpPr/>
            <p:nvPr/>
          </p:nvSpPr>
          <p:spPr>
            <a:xfrm>
              <a:off x="4403036" y="783879"/>
              <a:ext cx="6997148" cy="1810233"/>
            </a:xfrm>
            <a:prstGeom prst="homePlate">
              <a:avLst>
                <a:gd name="adj" fmla="val 23124"/>
              </a:avLst>
            </a:prstGeom>
            <a:solidFill>
              <a:srgbClr val="FFB6C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TextBox 35">
              <a:extLst>
                <a:ext uri="{FF2B5EF4-FFF2-40B4-BE49-F238E27FC236}">
                  <a16:creationId xmlns:a16="http://schemas.microsoft.com/office/drawing/2014/main" id="{C04DAA5D-188B-9586-4C3E-75C91FDF1246}"/>
                </a:ext>
              </a:extLst>
            </p:cNvPr>
            <p:cNvSpPr txBox="1"/>
            <p:nvPr/>
          </p:nvSpPr>
          <p:spPr>
            <a:xfrm>
              <a:off x="4457698" y="802766"/>
              <a:ext cx="1659834" cy="307777"/>
            </a:xfrm>
            <a:prstGeom prst="rect">
              <a:avLst/>
            </a:prstGeom>
            <a:noFill/>
          </p:spPr>
          <p:txBody>
            <a:bodyPr wrap="square" rtlCol="0">
              <a:spAutoFit/>
            </a:bodyPr>
            <a:lstStyle/>
            <a:p>
              <a:r>
                <a:rPr lang="en-IN" sz="1400" dirty="0">
                  <a:latin typeface="Cambria Math" panose="02040503050406030204" pitchFamily="18" charset="0"/>
                  <a:ea typeface="Cambria Math" panose="02040503050406030204" pitchFamily="18" charset="0"/>
                </a:rPr>
                <a:t>Recommendations</a:t>
              </a:r>
            </a:p>
          </p:txBody>
        </p:sp>
        <p:sp>
          <p:nvSpPr>
            <p:cNvPr id="37" name="TextBox 36">
              <a:extLst>
                <a:ext uri="{FF2B5EF4-FFF2-40B4-BE49-F238E27FC236}">
                  <a16:creationId xmlns:a16="http://schemas.microsoft.com/office/drawing/2014/main" id="{9F26B40B-B764-ED8C-3277-30F7A36C8EAB}"/>
                </a:ext>
              </a:extLst>
            </p:cNvPr>
            <p:cNvSpPr txBox="1"/>
            <p:nvPr/>
          </p:nvSpPr>
          <p:spPr>
            <a:xfrm>
              <a:off x="4492486" y="1167298"/>
              <a:ext cx="6569766" cy="276999"/>
            </a:xfrm>
            <a:prstGeom prst="rect">
              <a:avLst/>
            </a:prstGeom>
            <a:noFill/>
          </p:spPr>
          <p:txBody>
            <a:bodyPr wrap="square" rtlCol="0">
              <a:spAutoFit/>
            </a:bodyPr>
            <a:lstStyle/>
            <a:p>
              <a:pPr marL="342900" indent="-342900">
                <a:buFont typeface="Wingdings" panose="05000000000000000000" pitchFamily="2" charset="2"/>
                <a:buChar char="Ø"/>
              </a:pPr>
              <a:r>
                <a:rPr lang="en-US" sz="1200" b="1" dirty="0"/>
                <a:t>Boost Tier 1 Sales</a:t>
              </a:r>
              <a:r>
                <a:rPr lang="en-US" sz="1200" dirty="0"/>
                <a:t>: Launch promotions and diversify products.</a:t>
              </a:r>
              <a:endParaRPr lang="en-IN" sz="1200" dirty="0"/>
            </a:p>
          </p:txBody>
        </p:sp>
        <p:sp>
          <p:nvSpPr>
            <p:cNvPr id="38" name="TextBox 37">
              <a:extLst>
                <a:ext uri="{FF2B5EF4-FFF2-40B4-BE49-F238E27FC236}">
                  <a16:creationId xmlns:a16="http://schemas.microsoft.com/office/drawing/2014/main" id="{38C76385-792D-DD6F-BECF-2A42FA3EFFD5}"/>
                </a:ext>
              </a:extLst>
            </p:cNvPr>
            <p:cNvSpPr txBox="1"/>
            <p:nvPr/>
          </p:nvSpPr>
          <p:spPr>
            <a:xfrm>
              <a:off x="4492486" y="1628376"/>
              <a:ext cx="6072808" cy="276999"/>
            </a:xfrm>
            <a:prstGeom prst="rect">
              <a:avLst/>
            </a:prstGeom>
            <a:noFill/>
          </p:spPr>
          <p:txBody>
            <a:bodyPr wrap="square" rtlCol="0">
              <a:spAutoFit/>
            </a:bodyPr>
            <a:lstStyle/>
            <a:p>
              <a:pPr marL="342900" indent="-342900">
                <a:buFont typeface="Wingdings" panose="05000000000000000000" pitchFamily="2" charset="2"/>
                <a:buChar char="Ø"/>
              </a:pPr>
              <a:r>
                <a:rPr lang="en-US" sz="1200" b="1" dirty="0"/>
                <a:t>Boost Low-Performing Categories</a:t>
              </a:r>
              <a:r>
                <a:rPr lang="en-US" sz="1200" dirty="0"/>
                <a:t>: Seasonal discounts and marketing campaigns.</a:t>
              </a:r>
              <a:endParaRPr lang="en-IN" sz="1200" dirty="0"/>
            </a:p>
          </p:txBody>
        </p:sp>
        <p:sp>
          <p:nvSpPr>
            <p:cNvPr id="39" name="TextBox 38">
              <a:extLst>
                <a:ext uri="{FF2B5EF4-FFF2-40B4-BE49-F238E27FC236}">
                  <a16:creationId xmlns:a16="http://schemas.microsoft.com/office/drawing/2014/main" id="{780DBB18-F96F-C7AE-1125-64177C1ACB16}"/>
                </a:ext>
              </a:extLst>
            </p:cNvPr>
            <p:cNvSpPr txBox="1"/>
            <p:nvPr/>
          </p:nvSpPr>
          <p:spPr>
            <a:xfrm>
              <a:off x="4492486" y="2089454"/>
              <a:ext cx="6430618" cy="276999"/>
            </a:xfrm>
            <a:prstGeom prst="rect">
              <a:avLst/>
            </a:prstGeom>
            <a:noFill/>
          </p:spPr>
          <p:txBody>
            <a:bodyPr wrap="square" rtlCol="0">
              <a:spAutoFit/>
            </a:bodyPr>
            <a:lstStyle/>
            <a:p>
              <a:pPr marL="342900" indent="-342900">
                <a:buFont typeface="Wingdings" panose="05000000000000000000" pitchFamily="2" charset="2"/>
                <a:buChar char="Ø"/>
              </a:pPr>
              <a:r>
                <a:rPr lang="en-US" sz="1200" b="1" dirty="0"/>
                <a:t>Leverage Health Trends: </a:t>
              </a:r>
              <a:r>
                <a:rPr lang="en-US" sz="1200" dirty="0"/>
                <a:t>Expand low-fat product range and target health-conscious customers.</a:t>
              </a:r>
              <a:endParaRPr lang="en-IN" sz="1200" dirty="0"/>
            </a:p>
          </p:txBody>
        </p:sp>
      </p:grpSp>
      <p:sp>
        <p:nvSpPr>
          <p:cNvPr id="44" name="TextBox 43">
            <a:extLst>
              <a:ext uri="{FF2B5EF4-FFF2-40B4-BE49-F238E27FC236}">
                <a16:creationId xmlns:a16="http://schemas.microsoft.com/office/drawing/2014/main" id="{DA5CEFF2-E1F5-6019-5520-FEB1DBC1C58A}"/>
              </a:ext>
            </a:extLst>
          </p:cNvPr>
          <p:cNvSpPr txBox="1"/>
          <p:nvPr/>
        </p:nvSpPr>
        <p:spPr>
          <a:xfrm>
            <a:off x="4075041" y="1010949"/>
            <a:ext cx="690418" cy="1323439"/>
          </a:xfrm>
          <a:prstGeom prst="rect">
            <a:avLst/>
          </a:prstGeom>
          <a:noFill/>
        </p:spPr>
        <p:txBody>
          <a:bodyPr wrap="square" rtlCol="0">
            <a:spAutoFit/>
          </a:bodyPr>
          <a:lstStyle/>
          <a:p>
            <a:r>
              <a:rPr lang="en-IN" sz="8000" dirty="0">
                <a:ln>
                  <a:solidFill>
                    <a:schemeClr val="tx1">
                      <a:lumMod val="95000"/>
                      <a:lumOff val="5000"/>
                    </a:schemeClr>
                  </a:solidFill>
                </a:ln>
                <a:solidFill>
                  <a:srgbClr val="FFC000"/>
                </a:solidFill>
                <a:latin typeface="Lato Black" panose="020F0A02020204030203" pitchFamily="34" charset="0"/>
              </a:rPr>
              <a:t>1</a:t>
            </a:r>
          </a:p>
        </p:txBody>
      </p:sp>
      <p:sp>
        <p:nvSpPr>
          <p:cNvPr id="45" name="TextBox 44">
            <a:extLst>
              <a:ext uri="{FF2B5EF4-FFF2-40B4-BE49-F238E27FC236}">
                <a16:creationId xmlns:a16="http://schemas.microsoft.com/office/drawing/2014/main" id="{43E0971B-1144-B7BD-3A72-3FE0EABDF121}"/>
              </a:ext>
            </a:extLst>
          </p:cNvPr>
          <p:cNvSpPr txBox="1"/>
          <p:nvPr/>
        </p:nvSpPr>
        <p:spPr>
          <a:xfrm>
            <a:off x="4075041" y="2939364"/>
            <a:ext cx="690418" cy="1323439"/>
          </a:xfrm>
          <a:prstGeom prst="rect">
            <a:avLst/>
          </a:prstGeom>
          <a:noFill/>
        </p:spPr>
        <p:txBody>
          <a:bodyPr wrap="square" rtlCol="0">
            <a:spAutoFit/>
          </a:bodyPr>
          <a:lstStyle/>
          <a:p>
            <a:r>
              <a:rPr lang="en-IN" sz="8000" dirty="0">
                <a:ln>
                  <a:solidFill>
                    <a:schemeClr val="tx1">
                      <a:lumMod val="95000"/>
                      <a:lumOff val="5000"/>
                    </a:schemeClr>
                  </a:solidFill>
                </a:ln>
                <a:solidFill>
                  <a:srgbClr val="00B050"/>
                </a:solidFill>
                <a:latin typeface="Lato Black" panose="020F0A02020204030203" pitchFamily="34" charset="0"/>
              </a:rPr>
              <a:t>2</a:t>
            </a:r>
          </a:p>
        </p:txBody>
      </p:sp>
      <p:sp>
        <p:nvSpPr>
          <p:cNvPr id="46" name="TextBox 45">
            <a:extLst>
              <a:ext uri="{FF2B5EF4-FFF2-40B4-BE49-F238E27FC236}">
                <a16:creationId xmlns:a16="http://schemas.microsoft.com/office/drawing/2014/main" id="{A4F8A246-869A-8DFA-8692-0CAFD470DD26}"/>
              </a:ext>
            </a:extLst>
          </p:cNvPr>
          <p:cNvSpPr txBox="1"/>
          <p:nvPr/>
        </p:nvSpPr>
        <p:spPr>
          <a:xfrm>
            <a:off x="4075041" y="4969146"/>
            <a:ext cx="690418" cy="1323439"/>
          </a:xfrm>
          <a:prstGeom prst="rect">
            <a:avLst/>
          </a:prstGeom>
          <a:noFill/>
        </p:spPr>
        <p:txBody>
          <a:bodyPr wrap="square" rtlCol="0">
            <a:spAutoFit/>
          </a:bodyPr>
          <a:lstStyle/>
          <a:p>
            <a:r>
              <a:rPr lang="en-IN" sz="8000" dirty="0">
                <a:ln>
                  <a:solidFill>
                    <a:schemeClr val="tx1">
                      <a:lumMod val="95000"/>
                      <a:lumOff val="5000"/>
                    </a:schemeClr>
                  </a:solidFill>
                </a:ln>
                <a:solidFill>
                  <a:srgbClr val="FFB6C1"/>
                </a:solidFill>
                <a:latin typeface="Lato Black" panose="020F0A02020204030203" pitchFamily="34" charset="0"/>
              </a:rPr>
              <a:t>3</a:t>
            </a:r>
          </a:p>
        </p:txBody>
      </p:sp>
      <p:pic>
        <p:nvPicPr>
          <p:cNvPr id="51" name="Picture 50">
            <a:extLst>
              <a:ext uri="{FF2B5EF4-FFF2-40B4-BE49-F238E27FC236}">
                <a16:creationId xmlns:a16="http://schemas.microsoft.com/office/drawing/2014/main" id="{BC9E9EAF-A735-5BFF-3164-572C25AE21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83" y="1313673"/>
            <a:ext cx="6331229" cy="4220819"/>
          </a:xfrm>
          <a:prstGeom prst="rect">
            <a:avLst/>
          </a:prstGeom>
        </p:spPr>
      </p:pic>
      <p:sp>
        <p:nvSpPr>
          <p:cNvPr id="56" name="Oval 55">
            <a:extLst>
              <a:ext uri="{FF2B5EF4-FFF2-40B4-BE49-F238E27FC236}">
                <a16:creationId xmlns:a16="http://schemas.microsoft.com/office/drawing/2014/main" id="{DF1F5301-C4EB-1B7F-A6B0-A9E502D78D63}"/>
              </a:ext>
            </a:extLst>
          </p:cNvPr>
          <p:cNvSpPr/>
          <p:nvPr/>
        </p:nvSpPr>
        <p:spPr>
          <a:xfrm rot="1667545">
            <a:off x="-716326" y="-725392"/>
            <a:ext cx="1727729" cy="1704955"/>
          </a:xfrm>
          <a:prstGeom prst="ellipse">
            <a:avLst/>
          </a:prstGeom>
          <a:ln>
            <a:solidFill>
              <a:schemeClr val="bg2">
                <a:lumMod val="10000"/>
              </a:schemeClr>
            </a:solidFill>
          </a:ln>
          <a:effectLst>
            <a:outerShdw blurRad="50800" dist="38100" dir="2700000" algn="tl" rotWithShape="0">
              <a:prstClr val="black">
                <a:alpha val="40000"/>
              </a:prstClr>
            </a:outerShdw>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ln>
                <a:solidFill>
                  <a:schemeClr val="bg2">
                    <a:lumMod val="10000"/>
                  </a:schemeClr>
                </a:solidFill>
              </a:ln>
              <a:effectLst>
                <a:glow rad="63500">
                  <a:schemeClr val="accent2">
                    <a:satMod val="175000"/>
                    <a:alpha val="40000"/>
                  </a:schemeClr>
                </a:glow>
              </a:effectLst>
            </a:endParaRPr>
          </a:p>
        </p:txBody>
      </p:sp>
      <p:sp>
        <p:nvSpPr>
          <p:cNvPr id="57" name="TextBox 56">
            <a:extLst>
              <a:ext uri="{FF2B5EF4-FFF2-40B4-BE49-F238E27FC236}">
                <a16:creationId xmlns:a16="http://schemas.microsoft.com/office/drawing/2014/main" id="{B190825A-0933-F5E6-1AFA-B5D937F6F073}"/>
              </a:ext>
            </a:extLst>
          </p:cNvPr>
          <p:cNvSpPr txBox="1"/>
          <p:nvPr/>
        </p:nvSpPr>
        <p:spPr>
          <a:xfrm>
            <a:off x="153759" y="7355"/>
            <a:ext cx="606053" cy="769441"/>
          </a:xfrm>
          <a:prstGeom prst="rect">
            <a:avLst/>
          </a:prstGeom>
          <a:noFill/>
        </p:spPr>
        <p:txBody>
          <a:bodyPr wrap="square" rtlCol="0">
            <a:spAutoFit/>
          </a:bodyPr>
          <a:lstStyle/>
          <a:p>
            <a:r>
              <a:rPr lang="en-IN" sz="4400" dirty="0">
                <a:latin typeface="Lato Black" panose="020F0A02020204030203" pitchFamily="34" charset="0"/>
              </a:rPr>
              <a:t>8</a:t>
            </a:r>
          </a:p>
        </p:txBody>
      </p:sp>
      <p:pic>
        <p:nvPicPr>
          <p:cNvPr id="60" name="Picture 59">
            <a:extLst>
              <a:ext uri="{FF2B5EF4-FFF2-40B4-BE49-F238E27FC236}">
                <a16:creationId xmlns:a16="http://schemas.microsoft.com/office/drawing/2014/main" id="{FF1B8B1C-B8F3-318D-6393-37DF7FB4EE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58304" y="127085"/>
            <a:ext cx="461726" cy="461726"/>
          </a:xfrm>
          <a:prstGeom prst="rect">
            <a:avLst/>
          </a:prstGeom>
        </p:spPr>
      </p:pic>
    </p:spTree>
    <p:extLst>
      <p:ext uri="{BB962C8B-B14F-4D97-AF65-F5344CB8AC3E}">
        <p14:creationId xmlns:p14="http://schemas.microsoft.com/office/powerpoint/2010/main" val="26832430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1347</TotalTime>
  <Words>534</Words>
  <Application>Microsoft Office PowerPoint</Application>
  <PresentationFormat>Widescreen</PresentationFormat>
  <Paragraphs>70</Paragraphs>
  <Slides>10</Slides>
  <Notes>2</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10</vt:i4>
      </vt:variant>
    </vt:vector>
  </HeadingPairs>
  <TitlesOfParts>
    <vt:vector size="26" baseType="lpstr">
      <vt:lpstr>Arial</vt:lpstr>
      <vt:lpstr>Calibri</vt:lpstr>
      <vt:lpstr>Calibri Light</vt:lpstr>
      <vt:lpstr>Cambria</vt:lpstr>
      <vt:lpstr>Cambria Math</vt:lpstr>
      <vt:lpstr>Canva Sans Bold</vt:lpstr>
      <vt:lpstr>Gilroy-Black</vt:lpstr>
      <vt:lpstr>Gilroy-Bold</vt:lpstr>
      <vt:lpstr>Kamerik205 3</vt:lpstr>
      <vt:lpstr>Lato Black</vt:lpstr>
      <vt:lpstr>Open Sans Extrabold</vt:lpstr>
      <vt:lpstr>Segoe UI</vt:lpstr>
      <vt:lpstr>Segoe UI Variable Small</vt:lpstr>
      <vt:lpstr>Sitka Heading</vt:lpstr>
      <vt:lpstr>Wingdings</vt:lpstr>
      <vt:lpstr>Office Theme</vt:lpstr>
      <vt:lpstr>blinkit</vt:lpstr>
      <vt:lpstr>Introduction</vt:lpstr>
      <vt:lpstr>Business Requirements</vt:lpstr>
      <vt:lpstr>Visualization Requirements</vt:lpstr>
      <vt:lpstr>These KPI's provide an overview of sales and customer satisfaction for Blinkit</vt:lpstr>
      <vt:lpstr>DASHBOARD VISUALS</vt:lpstr>
      <vt:lpstr>COMPLETE DASHBOARD OVERVIEW</vt:lpstr>
      <vt:lpstr>Findings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Rohit Das</dc:creator>
  <cp:lastModifiedBy>Rohit Das</cp:lastModifiedBy>
  <cp:revision>20</cp:revision>
  <dcterms:created xsi:type="dcterms:W3CDTF">2024-11-29T15:04:19Z</dcterms:created>
  <dcterms:modified xsi:type="dcterms:W3CDTF">2026-02-06T07:56:56Z</dcterms:modified>
</cp:coreProperties>
</file>